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6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7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8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9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0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31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32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3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34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35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36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37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38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</p:sldMasterIdLst>
  <p:notesMasterIdLst>
    <p:notesMasterId r:id="rId46"/>
  </p:notesMasterIdLst>
  <p:handoutMasterIdLst>
    <p:handoutMasterId r:id="rId47"/>
  </p:handoutMasterIdLst>
  <p:sldIdLst>
    <p:sldId id="3805" r:id="rId2"/>
    <p:sldId id="4268" r:id="rId3"/>
    <p:sldId id="270" r:id="rId4"/>
    <p:sldId id="269" r:id="rId5"/>
    <p:sldId id="303" r:id="rId6"/>
    <p:sldId id="321" r:id="rId7"/>
    <p:sldId id="307" r:id="rId8"/>
    <p:sldId id="4157" r:id="rId9"/>
    <p:sldId id="329" r:id="rId10"/>
    <p:sldId id="332" r:id="rId11"/>
    <p:sldId id="351" r:id="rId12"/>
    <p:sldId id="4160" r:id="rId13"/>
    <p:sldId id="4162" r:id="rId14"/>
    <p:sldId id="4163" r:id="rId15"/>
    <p:sldId id="314" r:id="rId16"/>
    <p:sldId id="4199" r:id="rId17"/>
    <p:sldId id="4260" r:id="rId18"/>
    <p:sldId id="4165" r:id="rId19"/>
    <p:sldId id="4170" r:id="rId20"/>
    <p:sldId id="4168" r:id="rId21"/>
    <p:sldId id="4261" r:id="rId22"/>
    <p:sldId id="4262" r:id="rId23"/>
    <p:sldId id="4179" r:id="rId24"/>
    <p:sldId id="4263" r:id="rId25"/>
    <p:sldId id="4184" r:id="rId26"/>
    <p:sldId id="4180" r:id="rId27"/>
    <p:sldId id="4264" r:id="rId28"/>
    <p:sldId id="4265" r:id="rId29"/>
    <p:sldId id="4266" r:id="rId30"/>
    <p:sldId id="4191" r:id="rId31"/>
    <p:sldId id="4182" r:id="rId32"/>
    <p:sldId id="4183" r:id="rId33"/>
    <p:sldId id="4192" r:id="rId34"/>
    <p:sldId id="4194" r:id="rId35"/>
    <p:sldId id="4193" r:id="rId36"/>
    <p:sldId id="311" r:id="rId37"/>
    <p:sldId id="4195" r:id="rId38"/>
    <p:sldId id="4196" r:id="rId39"/>
    <p:sldId id="4197" r:id="rId40"/>
    <p:sldId id="4198" r:id="rId41"/>
    <p:sldId id="4267" r:id="rId42"/>
    <p:sldId id="312" r:id="rId43"/>
    <p:sldId id="313" r:id="rId44"/>
    <p:sldId id="4185" r:id="rId4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this Deck" id="{CCE932A0-F704-CA48-86AB-6E26A8DBD9D7}">
          <p14:sldIdLst>
            <p14:sldId id="3805"/>
            <p14:sldId id="4268"/>
          </p14:sldIdLst>
        </p14:section>
        <p14:section name="Final TRIX presentation" id="{A45DF3AD-10B7-8340-AB53-DAC79A0F4DD2}">
          <p14:sldIdLst>
            <p14:sldId id="270"/>
            <p14:sldId id="269"/>
            <p14:sldId id="303"/>
            <p14:sldId id="321"/>
            <p14:sldId id="307"/>
            <p14:sldId id="4157"/>
            <p14:sldId id="329"/>
            <p14:sldId id="332"/>
            <p14:sldId id="351"/>
            <p14:sldId id="4160"/>
            <p14:sldId id="4162"/>
            <p14:sldId id="4163"/>
            <p14:sldId id="314"/>
            <p14:sldId id="4199"/>
            <p14:sldId id="4260"/>
            <p14:sldId id="4165"/>
            <p14:sldId id="4170"/>
            <p14:sldId id="4168"/>
            <p14:sldId id="4261"/>
            <p14:sldId id="4262"/>
            <p14:sldId id="4179"/>
            <p14:sldId id="4263"/>
            <p14:sldId id="4184"/>
            <p14:sldId id="4180"/>
            <p14:sldId id="4264"/>
            <p14:sldId id="4265"/>
            <p14:sldId id="4266"/>
            <p14:sldId id="4191"/>
            <p14:sldId id="4182"/>
            <p14:sldId id="4183"/>
            <p14:sldId id="4192"/>
            <p14:sldId id="4194"/>
            <p14:sldId id="4193"/>
            <p14:sldId id="311"/>
            <p14:sldId id="4195"/>
            <p14:sldId id="4196"/>
            <p14:sldId id="4197"/>
            <p14:sldId id="4198"/>
            <p14:sldId id="4267"/>
            <p14:sldId id="312"/>
            <p14:sldId id="313"/>
            <p14:sldId id="41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001"/>
    <a:srgbClr val="0070DE"/>
    <a:srgbClr val="05A2D8"/>
    <a:srgbClr val="001D62"/>
    <a:srgbClr val="FCC800"/>
    <a:srgbClr val="00BEB2"/>
    <a:srgbClr val="001F62"/>
    <a:srgbClr val="808FB1"/>
    <a:srgbClr val="FAC629"/>
    <a:srgbClr val="8C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4"/>
    <p:restoredTop sz="87172" autoAdjust="0"/>
  </p:normalViewPr>
  <p:slideViewPr>
    <p:cSldViewPr snapToGrid="0" snapToObjects="1">
      <p:cViewPr varScale="1">
        <p:scale>
          <a:sx n="151" d="100"/>
          <a:sy n="151" d="100"/>
        </p:scale>
        <p:origin x="208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3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/>
              <a:t>Sales over time</a:t>
            </a: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TRIX Bars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0ED-EA4E-87FE-C1928533E7C3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4" formatCode="&quot;$&quot;#,##0.0_);[Red]\(&quot;$&quot;#,##0.0\)">
                  <c:v>3.1</c:v>
                </c:pt>
                <c:pt idx="5" formatCode="&quot;$&quot;#,##0.0_);[Red]\(&quot;$&quot;#,##0.0\)">
                  <c:v>2.95</c:v>
                </c:pt>
                <c:pt idx="6" formatCode="&quot;$&quot;#,##0.0_);[Red]\(&quot;$&quot;#,##0.0\)">
                  <c:v>3</c:v>
                </c:pt>
                <c:pt idx="7" formatCode="&quot;$&quot;#,##0.0_);[Red]\(&quot;$&quot;#,##0.0\)">
                  <c:v>2.9</c:v>
                </c:pt>
                <c:pt idx="8" formatCode="&quot;$&quot;#,##0.0_);[Red]\(&quot;$&quot;#,##0.0\)">
                  <c:v>2.95</c:v>
                </c:pt>
                <c:pt idx="9" formatCode="&quot;$&quot;#,##0.0_);[Red]\(&quot;$&quot;#,##0.0\)">
                  <c:v>3.1</c:v>
                </c:pt>
                <c:pt idx="10" formatCode="&quot;$&quot;#,##0.0_);[Red]\(&quot;$&quot;#,##0.0\)">
                  <c:v>3.15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4C-B941-9DD8-3E85AE5E98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TRIX Bites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20ED-EA4E-87FE-C1928533E7C3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4" formatCode="&quot;$&quot;#,##0.0_);[Red]\(&quot;$&quot;#,##0.0\)">
                  <c:v>2.2000000000000002</c:v>
                </c:pt>
                <c:pt idx="5" formatCode="&quot;$&quot;#,##0.0_);[Red]\(&quot;$&quot;#,##0.0\)">
                  <c:v>2</c:v>
                </c:pt>
                <c:pt idx="6" formatCode="&quot;$&quot;#,##0.0_);[Red]\(&quot;$&quot;#,##0.0\)">
                  <c:v>2.2999999999999998</c:v>
                </c:pt>
                <c:pt idx="7" formatCode="&quot;$&quot;#,##0.0_);[Red]\(&quot;$&quot;#,##0.0\)">
                  <c:v>2.4</c:v>
                </c:pt>
                <c:pt idx="8" formatCode="&quot;$&quot;#,##0.0_);[Red]\(&quot;$&quot;#,##0.0\)">
                  <c:v>2.2000000000000002</c:v>
                </c:pt>
                <c:pt idx="9" formatCode="&quot;$&quot;#,##0.0_);[Red]\(&quot;$&quot;#,##0.0\)">
                  <c:v>2.1</c:v>
                </c:pt>
                <c:pt idx="10" formatCode="&quot;$&quot;#,##0.0_);[Red]\(&quot;$&quot;#,##0.0\)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4C-B941-9DD8-3E85AE5E98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Competitor A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Sheet1!$D$2:$D$12</c:f>
              <c:numCache>
                <c:formatCode>"$"#,##0.0_);[Red]\("$"#,##0.0\)</c:formatCode>
                <c:ptCount val="11"/>
                <c:pt idx="0">
                  <c:v>4.4000000000000004</c:v>
                </c:pt>
                <c:pt idx="1">
                  <c:v>4.5</c:v>
                </c:pt>
                <c:pt idx="2">
                  <c:v>4.4000000000000004</c:v>
                </c:pt>
                <c:pt idx="3">
                  <c:v>4.4000000000000004</c:v>
                </c:pt>
                <c:pt idx="4">
                  <c:v>3.6</c:v>
                </c:pt>
                <c:pt idx="5">
                  <c:v>3.7</c:v>
                </c:pt>
                <c:pt idx="6">
                  <c:v>3.6</c:v>
                </c:pt>
                <c:pt idx="7">
                  <c:v>3.75</c:v>
                </c:pt>
                <c:pt idx="8">
                  <c:v>3.9</c:v>
                </c:pt>
                <c:pt idx="9">
                  <c:v>4.05</c:v>
                </c:pt>
                <c:pt idx="10">
                  <c:v>4.0999999999999996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4C-B941-9DD8-3E85AE5E988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Competitor B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Sheet1!$E$2:$E$12</c:f>
              <c:numCache>
                <c:formatCode>"$"#,##0.0_);[Red]\("$"#,##0.0\)</c:formatCode>
                <c:ptCount val="11"/>
                <c:pt idx="0">
                  <c:v>3.7</c:v>
                </c:pt>
                <c:pt idx="1">
                  <c:v>3.8</c:v>
                </c:pt>
                <c:pt idx="2">
                  <c:v>3.9</c:v>
                </c:pt>
                <c:pt idx="3">
                  <c:v>3.9</c:v>
                </c:pt>
                <c:pt idx="4">
                  <c:v>3.5</c:v>
                </c:pt>
                <c:pt idx="5">
                  <c:v>3.7</c:v>
                </c:pt>
                <c:pt idx="6">
                  <c:v>3.8</c:v>
                </c:pt>
                <c:pt idx="7">
                  <c:v>3.6</c:v>
                </c:pt>
                <c:pt idx="8">
                  <c:v>3.55</c:v>
                </c:pt>
                <c:pt idx="9">
                  <c:v>3.75</c:v>
                </c:pt>
                <c:pt idx="10">
                  <c:v>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04C-B941-9DD8-3E85AE5E988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Competitor C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Sheet1!$F$2:$F$12</c:f>
              <c:numCache>
                <c:formatCode>"$"#,##0.0_);[Red]\("$"#,##0.0\)</c:formatCode>
                <c:ptCount val="11"/>
                <c:pt idx="0">
                  <c:v>2.6</c:v>
                </c:pt>
                <c:pt idx="1">
                  <c:v>2.5</c:v>
                </c:pt>
                <c:pt idx="2">
                  <c:v>2.6</c:v>
                </c:pt>
                <c:pt idx="3">
                  <c:v>2.7</c:v>
                </c:pt>
                <c:pt idx="4">
                  <c:v>2.4</c:v>
                </c:pt>
                <c:pt idx="5">
                  <c:v>2.5</c:v>
                </c:pt>
                <c:pt idx="6">
                  <c:v>2.8</c:v>
                </c:pt>
                <c:pt idx="7">
                  <c:v>2.8</c:v>
                </c:pt>
                <c:pt idx="8">
                  <c:v>2.7</c:v>
                </c:pt>
                <c:pt idx="9">
                  <c:v>2.8</c:v>
                </c:pt>
                <c:pt idx="10">
                  <c:v>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04C-B941-9DD8-3E85AE5E9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375936"/>
        <c:axId val="98597248"/>
      </c:lineChart>
      <c:catAx>
        <c:axId val="345375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97248"/>
        <c:crosses val="autoZero"/>
        <c:auto val="1"/>
        <c:lblAlgn val="ctr"/>
        <c:lblOffset val="100"/>
        <c:noMultiLvlLbl val="0"/>
      </c:catAx>
      <c:valAx>
        <c:axId val="98597248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US RETAIL SALES ($M)</a:t>
                </a:r>
              </a:p>
            </c:rich>
          </c:tx>
          <c:layout>
            <c:manualLayout>
              <c:xMode val="edge"/>
              <c:yMode val="edge"/>
              <c:x val="7.1286887736847875E-3"/>
              <c:y val="8.518569019905024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37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is the level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 amount of…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9.3750000000003553E-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73579865443491"/>
          <c:y val="0.20644683409456999"/>
          <c:w val="0.77167828090234858"/>
          <c:h val="0.7663364554296656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enough</c:v>
                </c:pt>
              </c:strCache>
            </c:strRef>
          </c:tx>
          <c:spPr>
            <a:noFill/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1">
                  <c:v>0.16</c:v>
                </c:pt>
                <c:pt idx="2">
                  <c:v>0.08</c:v>
                </c:pt>
                <c:pt idx="3">
                  <c:v>0.08</c:v>
                </c:pt>
                <c:pt idx="5">
                  <c:v>0.2</c:v>
                </c:pt>
                <c:pt idx="6">
                  <c:v>0.02</c:v>
                </c:pt>
                <c:pt idx="8">
                  <c:v>0.17</c:v>
                </c:pt>
                <c:pt idx="9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C-8D47-B8DF-4E96C63BB6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JAR</c:v>
                </c:pt>
              </c:strCache>
            </c:strRef>
          </c:tx>
          <c:spPr>
            <a:noFill/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1">
                  <c:v>0.67</c:v>
                </c:pt>
                <c:pt idx="2">
                  <c:v>0.65</c:v>
                </c:pt>
                <c:pt idx="3">
                  <c:v>0.85</c:v>
                </c:pt>
                <c:pt idx="5">
                  <c:v>0.71</c:v>
                </c:pt>
                <c:pt idx="6">
                  <c:v>0.67</c:v>
                </c:pt>
                <c:pt idx="8">
                  <c:v>0.77</c:v>
                </c:pt>
                <c:pt idx="9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C-8D47-B8DF-4E96C63BB6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Too much</c:v>
                </c:pt>
              </c:strCache>
            </c:strRef>
          </c:tx>
          <c:spPr>
            <a:noFill/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1">
                  <c:v>0.17</c:v>
                </c:pt>
                <c:pt idx="2">
                  <c:v>0.27</c:v>
                </c:pt>
                <c:pt idx="3">
                  <c:v>7.0000000000000007E-2</c:v>
                </c:pt>
                <c:pt idx="5">
                  <c:v>0.09</c:v>
                </c:pt>
                <c:pt idx="6">
                  <c:v>0.31</c:v>
                </c:pt>
                <c:pt idx="8">
                  <c:v>0.06</c:v>
                </c:pt>
                <c:pt idx="9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C-8D47-B8DF-4E96C63BB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983233440"/>
        <c:axId val="982782064"/>
      </c:barChart>
      <c:catAx>
        <c:axId val="983233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82064"/>
        <c:crosses val="autoZero"/>
        <c:auto val="1"/>
        <c:lblAlgn val="ctr"/>
        <c:lblOffset val="100"/>
        <c:noMultiLvlLbl val="0"/>
      </c:catAx>
      <c:valAx>
        <c:axId val="982782064"/>
        <c:scaling>
          <c:orientation val="minMax"/>
          <c:max val="1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2334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is the level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 amount of…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9.3750000000003553E-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73579865443491"/>
          <c:y val="0.20644683409456999"/>
          <c:w val="0.77167828090234858"/>
          <c:h val="0.7663364554296656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enough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1">
                  <c:v>0.16</c:v>
                </c:pt>
                <c:pt idx="2">
                  <c:v>0.08</c:v>
                </c:pt>
                <c:pt idx="3">
                  <c:v>0.08</c:v>
                </c:pt>
                <c:pt idx="5">
                  <c:v>0.2</c:v>
                </c:pt>
                <c:pt idx="6">
                  <c:v>0.02</c:v>
                </c:pt>
                <c:pt idx="8">
                  <c:v>0.17</c:v>
                </c:pt>
                <c:pt idx="9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C-8D47-B8DF-4E96C63BB6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JAR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1">
                  <c:v>0.67</c:v>
                </c:pt>
                <c:pt idx="2">
                  <c:v>0.65</c:v>
                </c:pt>
                <c:pt idx="3">
                  <c:v>0.85</c:v>
                </c:pt>
                <c:pt idx="5">
                  <c:v>0.71</c:v>
                </c:pt>
                <c:pt idx="6">
                  <c:v>0.67</c:v>
                </c:pt>
                <c:pt idx="8">
                  <c:v>0.77</c:v>
                </c:pt>
                <c:pt idx="9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C-8D47-B8DF-4E96C63BB6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Too much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1">
                  <c:v>0.17</c:v>
                </c:pt>
                <c:pt idx="2">
                  <c:v>0.27</c:v>
                </c:pt>
                <c:pt idx="3">
                  <c:v>7.0000000000000007E-2</c:v>
                </c:pt>
                <c:pt idx="5">
                  <c:v>0.09</c:v>
                </c:pt>
                <c:pt idx="6">
                  <c:v>0.31</c:v>
                </c:pt>
                <c:pt idx="8">
                  <c:v>0.06</c:v>
                </c:pt>
                <c:pt idx="9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C-8D47-B8DF-4E96C63BB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983233440"/>
        <c:axId val="982782064"/>
      </c:barChart>
      <c:catAx>
        <c:axId val="983233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82064"/>
        <c:crosses val="autoZero"/>
        <c:auto val="1"/>
        <c:lblAlgn val="ctr"/>
        <c:lblOffset val="100"/>
        <c:noMultiLvlLbl val="0"/>
      </c:catAx>
      <c:valAx>
        <c:axId val="982782064"/>
        <c:scaling>
          <c:orientation val="minMax"/>
          <c:max val="1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2334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is the level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 amount of…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9.3750000000003553E-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73579865443491"/>
          <c:y val="0.20644683409456999"/>
          <c:w val="0.77167828090234858"/>
          <c:h val="0.7663364554296656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enough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5"/>
              </a:solidFill>
              <a:ln w="3810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0F-9F4D-BBEA-DCC721EE2D40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0F-9F4D-BBEA-DCC721EE2D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1">
                  <c:v>0.16</c:v>
                </c:pt>
                <c:pt idx="2">
                  <c:v>0.08</c:v>
                </c:pt>
                <c:pt idx="3">
                  <c:v>0.08</c:v>
                </c:pt>
                <c:pt idx="5">
                  <c:v>0.2</c:v>
                </c:pt>
                <c:pt idx="6">
                  <c:v>0.02</c:v>
                </c:pt>
                <c:pt idx="8">
                  <c:v>0.17</c:v>
                </c:pt>
                <c:pt idx="9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C-8D47-B8DF-4E96C63BB6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JAR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1">
                  <c:v>0.67</c:v>
                </c:pt>
                <c:pt idx="2">
                  <c:v>0.65</c:v>
                </c:pt>
                <c:pt idx="3">
                  <c:v>0.85</c:v>
                </c:pt>
                <c:pt idx="5">
                  <c:v>0.71</c:v>
                </c:pt>
                <c:pt idx="6">
                  <c:v>0.67</c:v>
                </c:pt>
                <c:pt idx="8">
                  <c:v>0.77</c:v>
                </c:pt>
                <c:pt idx="9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C-8D47-B8DF-4E96C63BB6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Too much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5"/>
              </a:solidFill>
              <a:ln w="3810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13-B74D-BA38-B6C9BAD56276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5"/>
              </a:solidFill>
              <a:ln w="3810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49-E24E-A426-D75B8FEAD2DC}"/>
              </c:ext>
            </c:extLst>
          </c:dPt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13-B74D-BA38-B6C9BAD56276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49-E24E-A426-D75B8FEAD2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1">
                  <c:v>0.17</c:v>
                </c:pt>
                <c:pt idx="2">
                  <c:v>0.27</c:v>
                </c:pt>
                <c:pt idx="3">
                  <c:v>7.0000000000000007E-2</c:v>
                </c:pt>
                <c:pt idx="5">
                  <c:v>0.09</c:v>
                </c:pt>
                <c:pt idx="6">
                  <c:v>0.31</c:v>
                </c:pt>
                <c:pt idx="8">
                  <c:v>0.06</c:v>
                </c:pt>
                <c:pt idx="9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C-8D47-B8DF-4E96C63BB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983233440"/>
        <c:axId val="982782064"/>
      </c:barChart>
      <c:catAx>
        <c:axId val="983233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82064"/>
        <c:crosses val="autoZero"/>
        <c:auto val="1"/>
        <c:lblAlgn val="ctr"/>
        <c:lblOffset val="100"/>
        <c:noMultiLvlLbl val="0"/>
      </c:catAx>
      <c:valAx>
        <c:axId val="982782064"/>
        <c:scaling>
          <c:orientation val="minMax"/>
          <c:max val="1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2334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/>
              <a:t>Sales over time</a:t>
            </a: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TRIX Bars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0ED-EA4E-87FE-C1928533E7C3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4" formatCode="&quot;$&quot;#,##0.0_);[Red]\(&quot;$&quot;#,##0.0\)">
                  <c:v>3.1</c:v>
                </c:pt>
                <c:pt idx="5" formatCode="&quot;$&quot;#,##0.0_);[Red]\(&quot;$&quot;#,##0.0\)">
                  <c:v>2.95</c:v>
                </c:pt>
                <c:pt idx="6" formatCode="&quot;$&quot;#,##0.0_);[Red]\(&quot;$&quot;#,##0.0\)">
                  <c:v>3</c:v>
                </c:pt>
                <c:pt idx="7" formatCode="&quot;$&quot;#,##0.0_);[Red]\(&quot;$&quot;#,##0.0\)">
                  <c:v>2.9</c:v>
                </c:pt>
                <c:pt idx="8" formatCode="&quot;$&quot;#,##0.0_);[Red]\(&quot;$&quot;#,##0.0\)">
                  <c:v>2.95</c:v>
                </c:pt>
                <c:pt idx="9" formatCode="&quot;$&quot;#,##0.0_);[Red]\(&quot;$&quot;#,##0.0\)">
                  <c:v>3.1</c:v>
                </c:pt>
                <c:pt idx="10" formatCode="&quot;$&quot;#,##0.0_);[Red]\(&quot;$&quot;#,##0.0\)">
                  <c:v>3.15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4C-B941-9DD8-3E85AE5E98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TRIX Bites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20ED-EA4E-87FE-C1928533E7C3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4" formatCode="&quot;$&quot;#,##0.0_);[Red]\(&quot;$&quot;#,##0.0\)">
                  <c:v>2.2000000000000002</c:v>
                </c:pt>
                <c:pt idx="5" formatCode="&quot;$&quot;#,##0.0_);[Red]\(&quot;$&quot;#,##0.0\)">
                  <c:v>2</c:v>
                </c:pt>
                <c:pt idx="6" formatCode="&quot;$&quot;#,##0.0_);[Red]\(&quot;$&quot;#,##0.0\)">
                  <c:v>2.2999999999999998</c:v>
                </c:pt>
                <c:pt idx="7" formatCode="&quot;$&quot;#,##0.0_);[Red]\(&quot;$&quot;#,##0.0\)">
                  <c:v>2.4</c:v>
                </c:pt>
                <c:pt idx="8" formatCode="&quot;$&quot;#,##0.0_);[Red]\(&quot;$&quot;#,##0.0\)">
                  <c:v>2.2000000000000002</c:v>
                </c:pt>
                <c:pt idx="9" formatCode="&quot;$&quot;#,##0.0_);[Red]\(&quot;$&quot;#,##0.0\)">
                  <c:v>2.1</c:v>
                </c:pt>
                <c:pt idx="10" formatCode="&quot;$&quot;#,##0.0_);[Red]\(&quot;$&quot;#,##0.0\)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4C-B941-9DD8-3E85AE5E98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Competitor A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Sheet1!$D$2:$D$12</c:f>
              <c:numCache>
                <c:formatCode>"$"#,##0.0_);[Red]\("$"#,##0.0\)</c:formatCode>
                <c:ptCount val="11"/>
                <c:pt idx="0">
                  <c:v>4.4000000000000004</c:v>
                </c:pt>
                <c:pt idx="1">
                  <c:v>4.5</c:v>
                </c:pt>
                <c:pt idx="2">
                  <c:v>4.4000000000000004</c:v>
                </c:pt>
                <c:pt idx="3">
                  <c:v>4.4000000000000004</c:v>
                </c:pt>
                <c:pt idx="4">
                  <c:v>3.6</c:v>
                </c:pt>
                <c:pt idx="5">
                  <c:v>3.7</c:v>
                </c:pt>
                <c:pt idx="6">
                  <c:v>3.6</c:v>
                </c:pt>
                <c:pt idx="7">
                  <c:v>3.75</c:v>
                </c:pt>
                <c:pt idx="8">
                  <c:v>3.9</c:v>
                </c:pt>
                <c:pt idx="9">
                  <c:v>4.05</c:v>
                </c:pt>
                <c:pt idx="10">
                  <c:v>4.0999999999999996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4C-B941-9DD8-3E85AE5E988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Competitor B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Sheet1!$E$2:$E$12</c:f>
              <c:numCache>
                <c:formatCode>"$"#,##0.0_);[Red]\("$"#,##0.0\)</c:formatCode>
                <c:ptCount val="11"/>
                <c:pt idx="0">
                  <c:v>3.7</c:v>
                </c:pt>
                <c:pt idx="1">
                  <c:v>3.8</c:v>
                </c:pt>
                <c:pt idx="2">
                  <c:v>3.9</c:v>
                </c:pt>
                <c:pt idx="3">
                  <c:v>3.9</c:v>
                </c:pt>
                <c:pt idx="4">
                  <c:v>3.5</c:v>
                </c:pt>
                <c:pt idx="5">
                  <c:v>3.7</c:v>
                </c:pt>
                <c:pt idx="6">
                  <c:v>3.8</c:v>
                </c:pt>
                <c:pt idx="7">
                  <c:v>3.6</c:v>
                </c:pt>
                <c:pt idx="8">
                  <c:v>3.55</c:v>
                </c:pt>
                <c:pt idx="9">
                  <c:v>3.75</c:v>
                </c:pt>
                <c:pt idx="10">
                  <c:v>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04C-B941-9DD8-3E85AE5E988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Competitor C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Sheet1!$F$2:$F$12</c:f>
              <c:numCache>
                <c:formatCode>"$"#,##0.0_);[Red]\("$"#,##0.0\)</c:formatCode>
                <c:ptCount val="11"/>
                <c:pt idx="0">
                  <c:v>2.6</c:v>
                </c:pt>
                <c:pt idx="1">
                  <c:v>2.5</c:v>
                </c:pt>
                <c:pt idx="2">
                  <c:v>2.6</c:v>
                </c:pt>
                <c:pt idx="3">
                  <c:v>2.7</c:v>
                </c:pt>
                <c:pt idx="4">
                  <c:v>2.4</c:v>
                </c:pt>
                <c:pt idx="5">
                  <c:v>2.5</c:v>
                </c:pt>
                <c:pt idx="6">
                  <c:v>2.8</c:v>
                </c:pt>
                <c:pt idx="7">
                  <c:v>2.8</c:v>
                </c:pt>
                <c:pt idx="8">
                  <c:v>2.7</c:v>
                </c:pt>
                <c:pt idx="9">
                  <c:v>2.8</c:v>
                </c:pt>
                <c:pt idx="10">
                  <c:v>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04C-B941-9DD8-3E85AE5E988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TRIX Original</c:v>
                </c:pt>
              </c:strCache>
            </c:strRef>
          </c:tx>
          <c:spPr>
            <a:ln w="412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5"/>
              </a:solidFill>
              <a:ln w="31750">
                <a:solidFill>
                  <a:schemeClr val="tx2"/>
                </a:solidFill>
              </a:ln>
              <a:effectLst/>
            </c:spPr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20ED-EA4E-87FE-C1928533E7C3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20ED-EA4E-87FE-C1928533E7C3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20ED-EA4E-87FE-C1928533E7C3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20ED-EA4E-87FE-C1928533E7C3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20ED-EA4E-87FE-C1928533E7C3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8-20ED-EA4E-87FE-C1928533E7C3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9-20ED-EA4E-87FE-C1928533E7C3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A-20ED-EA4E-87FE-C1928533E7C3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B-20ED-EA4E-87FE-C1928533E7C3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C-20ED-EA4E-87FE-C1928533E7C3}"/>
              </c:ext>
            </c:extLst>
          </c:dPt>
          <c:dPt>
            <c:idx val="10"/>
            <c:marker>
              <c:symbol val="circle"/>
              <c:size val="10"/>
              <c:spPr>
                <a:solidFill>
                  <a:schemeClr val="accent5"/>
                </a:solidFill>
                <a:ln w="317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41275" cap="rnd">
                <a:solidFill>
                  <a:schemeClr val="tx2"/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6C4F-2949-8F73-81AA898B2281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Sheet1!$G$2:$G$12</c:f>
              <c:numCache>
                <c:formatCode>"$"#,##0.0_);[Red]\("$"#,##0.0\)</c:formatCode>
                <c:ptCount val="11"/>
                <c:pt idx="0">
                  <c:v>3.5</c:v>
                </c:pt>
                <c:pt idx="1">
                  <c:v>3.1</c:v>
                </c:pt>
                <c:pt idx="2">
                  <c:v>3.2</c:v>
                </c:pt>
                <c:pt idx="3">
                  <c:v>3.1</c:v>
                </c:pt>
                <c:pt idx="4">
                  <c:v>4.5</c:v>
                </c:pt>
                <c:pt idx="5">
                  <c:v>4.4000000000000004</c:v>
                </c:pt>
                <c:pt idx="6">
                  <c:v>4.3</c:v>
                </c:pt>
                <c:pt idx="7">
                  <c:v>4.3</c:v>
                </c:pt>
                <c:pt idx="8">
                  <c:v>4.5</c:v>
                </c:pt>
                <c:pt idx="9">
                  <c:v>4.7</c:v>
                </c:pt>
                <c:pt idx="10">
                  <c:v>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04C-B941-9DD8-3E85AE5E9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375936"/>
        <c:axId val="98597248"/>
      </c:lineChart>
      <c:catAx>
        <c:axId val="345375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97248"/>
        <c:crosses val="autoZero"/>
        <c:auto val="1"/>
        <c:lblAlgn val="ctr"/>
        <c:lblOffset val="100"/>
        <c:noMultiLvlLbl val="0"/>
      </c:catAx>
      <c:valAx>
        <c:axId val="98597248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US RETAIL SALES ($M)</a:t>
                </a:r>
              </a:p>
            </c:rich>
          </c:tx>
          <c:layout>
            <c:manualLayout>
              <c:xMode val="edge"/>
              <c:yMode val="edge"/>
              <c:x val="7.1286887736847875E-3"/>
              <c:y val="8.518569019905024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37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is the level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 amount of…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9.3750000000003553E-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73579865443491"/>
          <c:y val="0.20644683409456999"/>
          <c:w val="0.77167828090234858"/>
          <c:h val="0.7663364554296656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enough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1">
                  <c:v>0.11</c:v>
                </c:pt>
                <c:pt idx="2">
                  <c:v>0.06</c:v>
                </c:pt>
                <c:pt idx="3">
                  <c:v>7.0000000000000007E-2</c:v>
                </c:pt>
                <c:pt idx="5">
                  <c:v>7.0000000000000007E-2</c:v>
                </c:pt>
                <c:pt idx="6">
                  <c:v>0.06</c:v>
                </c:pt>
                <c:pt idx="8">
                  <c:v>0.05</c:v>
                </c:pt>
                <c:pt idx="9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C-8D47-B8DF-4E96C63BB6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JAR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1">
                  <c:v>0.71</c:v>
                </c:pt>
                <c:pt idx="2">
                  <c:v>0.89</c:v>
                </c:pt>
                <c:pt idx="3">
                  <c:v>0.88</c:v>
                </c:pt>
                <c:pt idx="5">
                  <c:v>0.85</c:v>
                </c:pt>
                <c:pt idx="6">
                  <c:v>0.89</c:v>
                </c:pt>
                <c:pt idx="8">
                  <c:v>0.68</c:v>
                </c:pt>
                <c:pt idx="9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C-8D47-B8DF-4E96C63BB6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Too much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1">
                  <c:v>0.18</c:v>
                </c:pt>
                <c:pt idx="2">
                  <c:v>0.05</c:v>
                </c:pt>
                <c:pt idx="3">
                  <c:v>0.05</c:v>
                </c:pt>
                <c:pt idx="5">
                  <c:v>0.08</c:v>
                </c:pt>
                <c:pt idx="6">
                  <c:v>0.05</c:v>
                </c:pt>
                <c:pt idx="8">
                  <c:v>0.27</c:v>
                </c:pt>
                <c:pt idx="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C-8D47-B8DF-4E96C63BB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983233440"/>
        <c:axId val="982782064"/>
      </c:barChart>
      <c:catAx>
        <c:axId val="983233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82064"/>
        <c:crosses val="autoZero"/>
        <c:auto val="1"/>
        <c:lblAlgn val="ctr"/>
        <c:lblOffset val="100"/>
        <c:noMultiLvlLbl val="0"/>
      </c:catAx>
      <c:valAx>
        <c:axId val="982782064"/>
        <c:scaling>
          <c:orientation val="minMax"/>
          <c:max val="1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2334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is the level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 amount of…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9.3750000000003553E-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73579865443491"/>
          <c:y val="0.20644683409456999"/>
          <c:w val="0.77167828090234858"/>
          <c:h val="0.7663364554296656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enough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1">
                  <c:v>0.11</c:v>
                </c:pt>
                <c:pt idx="2">
                  <c:v>0.06</c:v>
                </c:pt>
                <c:pt idx="3">
                  <c:v>7.0000000000000007E-2</c:v>
                </c:pt>
                <c:pt idx="5">
                  <c:v>7.0000000000000007E-2</c:v>
                </c:pt>
                <c:pt idx="6">
                  <c:v>0.06</c:v>
                </c:pt>
                <c:pt idx="8">
                  <c:v>0.05</c:v>
                </c:pt>
                <c:pt idx="9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C-8D47-B8DF-4E96C63BB6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JAR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3810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20-124E-A7D5-EBC1057383A7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3810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020-124E-A7D5-EBC1057383A7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3810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20-124E-A7D5-EBC1057383A7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3810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020-124E-A7D5-EBC1057383A7}"/>
              </c:ext>
            </c:extLst>
          </c:dPt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20-124E-A7D5-EBC1057383A7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020-124E-A7D5-EBC1057383A7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20-124E-A7D5-EBC1057383A7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020-124E-A7D5-EBC105738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1">
                  <c:v>0.71</c:v>
                </c:pt>
                <c:pt idx="2">
                  <c:v>0.89</c:v>
                </c:pt>
                <c:pt idx="3">
                  <c:v>0.88</c:v>
                </c:pt>
                <c:pt idx="5">
                  <c:v>0.85</c:v>
                </c:pt>
                <c:pt idx="6">
                  <c:v>0.89</c:v>
                </c:pt>
                <c:pt idx="8">
                  <c:v>0.68</c:v>
                </c:pt>
                <c:pt idx="9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C-8D47-B8DF-4E96C63BB6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Too much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1">
                  <c:v>0.18</c:v>
                </c:pt>
                <c:pt idx="2">
                  <c:v>0.05</c:v>
                </c:pt>
                <c:pt idx="3">
                  <c:v>0.05</c:v>
                </c:pt>
                <c:pt idx="5">
                  <c:v>0.08</c:v>
                </c:pt>
                <c:pt idx="6">
                  <c:v>0.05</c:v>
                </c:pt>
                <c:pt idx="8">
                  <c:v>0.27</c:v>
                </c:pt>
                <c:pt idx="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C-8D47-B8DF-4E96C63BB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983233440"/>
        <c:axId val="982782064"/>
      </c:barChart>
      <c:catAx>
        <c:axId val="983233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82064"/>
        <c:crosses val="autoZero"/>
        <c:auto val="1"/>
        <c:lblAlgn val="ctr"/>
        <c:lblOffset val="100"/>
        <c:noMultiLvlLbl val="0"/>
      </c:catAx>
      <c:valAx>
        <c:axId val="982782064"/>
        <c:scaling>
          <c:orientation val="minMax"/>
          <c:max val="1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2334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is the level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 amount of…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9.3750000000003553E-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73579865443491"/>
          <c:y val="0.20644683409456999"/>
          <c:w val="0.77167828090234858"/>
          <c:h val="0.7663364554296656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enough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1">
                  <c:v>0.11</c:v>
                </c:pt>
                <c:pt idx="2">
                  <c:v>0.06</c:v>
                </c:pt>
                <c:pt idx="3">
                  <c:v>7.0000000000000007E-2</c:v>
                </c:pt>
                <c:pt idx="5">
                  <c:v>7.0000000000000007E-2</c:v>
                </c:pt>
                <c:pt idx="6">
                  <c:v>0.06</c:v>
                </c:pt>
                <c:pt idx="8">
                  <c:v>0.05</c:v>
                </c:pt>
                <c:pt idx="9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C-8D47-B8DF-4E96C63BB6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JAR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1">
                  <c:v>0.71</c:v>
                </c:pt>
                <c:pt idx="2">
                  <c:v>0.89</c:v>
                </c:pt>
                <c:pt idx="3">
                  <c:v>0.88</c:v>
                </c:pt>
                <c:pt idx="5">
                  <c:v>0.85</c:v>
                </c:pt>
                <c:pt idx="6">
                  <c:v>0.89</c:v>
                </c:pt>
                <c:pt idx="8">
                  <c:v>0.68</c:v>
                </c:pt>
                <c:pt idx="9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C-8D47-B8DF-4E96C63BB6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Too much</c:v>
                </c:pt>
              </c:strCache>
            </c:strRef>
          </c:tx>
          <c:spPr>
            <a:solidFill>
              <a:schemeClr val="accent5"/>
            </a:solidFill>
            <a:ln w="6350">
              <a:solidFill>
                <a:schemeClr val="bg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5"/>
              </a:solidFill>
              <a:ln w="3810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4A-9642-AF8E-84A665D65ADC}"/>
              </c:ext>
            </c:extLst>
          </c:dPt>
          <c:dLbls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4A-9642-AF8E-84A665D65A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APPEARANCE</c:v>
                </c:pt>
                <c:pt idx="1">
                  <c:v>Nuts</c:v>
                </c:pt>
                <c:pt idx="2">
                  <c:v>Fruit</c:v>
                </c:pt>
                <c:pt idx="3">
                  <c:v>Chocolate</c:v>
                </c:pt>
                <c:pt idx="4">
                  <c:v>TEXTURE</c:v>
                </c:pt>
                <c:pt idx="5">
                  <c:v>Crunch</c:v>
                </c:pt>
                <c:pt idx="6">
                  <c:v>Chew</c:v>
                </c:pt>
                <c:pt idx="7">
                  <c:v>TASTE</c:v>
                </c:pt>
                <c:pt idx="8">
                  <c:v>Salty</c:v>
                </c:pt>
                <c:pt idx="9">
                  <c:v>Sweet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1">
                  <c:v>0.18</c:v>
                </c:pt>
                <c:pt idx="2">
                  <c:v>0.05</c:v>
                </c:pt>
                <c:pt idx="3">
                  <c:v>0.05</c:v>
                </c:pt>
                <c:pt idx="5">
                  <c:v>0.08</c:v>
                </c:pt>
                <c:pt idx="6">
                  <c:v>0.05</c:v>
                </c:pt>
                <c:pt idx="8">
                  <c:v>0.27</c:v>
                </c:pt>
                <c:pt idx="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C-8D47-B8DF-4E96C63BB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983233440"/>
        <c:axId val="982782064"/>
      </c:barChart>
      <c:catAx>
        <c:axId val="983233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82064"/>
        <c:crosses val="autoZero"/>
        <c:auto val="1"/>
        <c:lblAlgn val="ctr"/>
        <c:lblOffset val="100"/>
        <c:noMultiLvlLbl val="0"/>
      </c:catAx>
      <c:valAx>
        <c:axId val="982782064"/>
        <c:scaling>
          <c:orientation val="minMax"/>
          <c:max val="1"/>
        </c:scaling>
        <c:delete val="0"/>
        <c:axPos val="t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2334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Individual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ingredient liking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150808058524855"/>
          <c:y val="0.25608423103441735"/>
          <c:w val="0.65207519323655694"/>
          <c:h val="0.714459787419322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8.5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Macadamia nuts</c:v>
                </c:pt>
                <c:pt idx="1">
                  <c:v>Coconut</c:v>
                </c:pt>
                <c:pt idx="2">
                  <c:v>Dark chocolate chunks</c:v>
                </c:pt>
                <c:pt idx="3">
                  <c:v>Almonds</c:v>
                </c:pt>
                <c:pt idx="4">
                  <c:v>Dried cherries</c:v>
                </c:pt>
                <c:pt idx="5">
                  <c:v>Cashews</c:v>
                </c:pt>
                <c:pt idx="6">
                  <c:v>Dried apricots</c:v>
                </c:pt>
                <c:pt idx="7">
                  <c:v>Hazelnuts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8.5</c:v>
                </c:pt>
                <c:pt idx="1">
                  <c:v>7.5</c:v>
                </c:pt>
                <c:pt idx="2">
                  <c:v>7.3</c:v>
                </c:pt>
                <c:pt idx="3">
                  <c:v>7.2</c:v>
                </c:pt>
                <c:pt idx="4">
                  <c:v>7.1</c:v>
                </c:pt>
                <c:pt idx="5">
                  <c:v>6.9</c:v>
                </c:pt>
                <c:pt idx="6">
                  <c:v>5.7</c:v>
                </c:pt>
                <c:pt idx="7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01-FE40-AB65-8425EA7F9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28998240"/>
        <c:axId val="982794128"/>
      </c:barChart>
      <c:catAx>
        <c:axId val="102899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94128"/>
        <c:crosses val="autoZero"/>
        <c:auto val="1"/>
        <c:lblAlgn val="ctr"/>
        <c:lblOffset val="100"/>
        <c:noMultiLvlLbl val="0"/>
      </c:catAx>
      <c:valAx>
        <c:axId val="982794128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9982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Individual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ingredient liking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150808058524855"/>
          <c:y val="0.25608423103441735"/>
          <c:w val="0.65207519323655694"/>
          <c:h val="0.714459787419322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8.5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Macadamia nuts</c:v>
                </c:pt>
                <c:pt idx="1">
                  <c:v>Coconut</c:v>
                </c:pt>
                <c:pt idx="2">
                  <c:v>Dark chocolate chunks</c:v>
                </c:pt>
                <c:pt idx="3">
                  <c:v>Almonds</c:v>
                </c:pt>
                <c:pt idx="4">
                  <c:v>Dried cherries</c:v>
                </c:pt>
                <c:pt idx="5">
                  <c:v>Cashews</c:v>
                </c:pt>
                <c:pt idx="6">
                  <c:v>Dried apricots</c:v>
                </c:pt>
                <c:pt idx="7">
                  <c:v>Hazelnuts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8.5</c:v>
                </c:pt>
                <c:pt idx="1">
                  <c:v>7.5</c:v>
                </c:pt>
                <c:pt idx="2">
                  <c:v>7.3</c:v>
                </c:pt>
                <c:pt idx="3">
                  <c:v>7.2</c:v>
                </c:pt>
                <c:pt idx="4">
                  <c:v>7.1</c:v>
                </c:pt>
                <c:pt idx="5">
                  <c:v>6.9</c:v>
                </c:pt>
                <c:pt idx="6">
                  <c:v>5.7</c:v>
                </c:pt>
                <c:pt idx="7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01-FE40-AB65-8425EA7F9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28998240"/>
        <c:axId val="982794128"/>
      </c:barChart>
      <c:catAx>
        <c:axId val="102899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94128"/>
        <c:crosses val="autoZero"/>
        <c:auto val="1"/>
        <c:lblAlgn val="ctr"/>
        <c:lblOffset val="100"/>
        <c:noMultiLvlLbl val="0"/>
      </c:catAx>
      <c:valAx>
        <c:axId val="982794128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9982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Individual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ingredient liking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150808058524855"/>
          <c:y val="0.25608423103441735"/>
          <c:w val="0.65207519323655694"/>
          <c:h val="0.714459787419322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8.5</c:v>
                </c:pt>
              </c:strCache>
            </c:strRef>
          </c:tx>
          <c:spPr>
            <a:solidFill>
              <a:schemeClr val="tx2">
                <a:alpha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35-0040-8833-7719577C4161}"/>
              </c:ext>
            </c:extLst>
          </c:dPt>
          <c:cat>
            <c:strRef>
              <c:f>Sheet1!$A$2:$A$9</c:f>
              <c:strCache>
                <c:ptCount val="8"/>
                <c:pt idx="0">
                  <c:v>Macadamia nuts</c:v>
                </c:pt>
                <c:pt idx="1">
                  <c:v>Coconut</c:v>
                </c:pt>
                <c:pt idx="2">
                  <c:v>Dark chocolate chunks</c:v>
                </c:pt>
                <c:pt idx="3">
                  <c:v>Almonds</c:v>
                </c:pt>
                <c:pt idx="4">
                  <c:v>Dried cherries</c:v>
                </c:pt>
                <c:pt idx="5">
                  <c:v>Cashews</c:v>
                </c:pt>
                <c:pt idx="6">
                  <c:v>Dried apricots</c:v>
                </c:pt>
                <c:pt idx="7">
                  <c:v>Hazelnuts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8.5</c:v>
                </c:pt>
                <c:pt idx="1">
                  <c:v>7.5</c:v>
                </c:pt>
                <c:pt idx="2">
                  <c:v>7.3</c:v>
                </c:pt>
                <c:pt idx="3">
                  <c:v>7.2</c:v>
                </c:pt>
                <c:pt idx="4">
                  <c:v>7.1</c:v>
                </c:pt>
                <c:pt idx="5">
                  <c:v>6.9</c:v>
                </c:pt>
                <c:pt idx="6">
                  <c:v>5.7</c:v>
                </c:pt>
                <c:pt idx="7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01-FE40-AB65-8425EA7F9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28998240"/>
        <c:axId val="982794128"/>
      </c:barChart>
      <c:catAx>
        <c:axId val="102899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94128"/>
        <c:crosses val="autoZero"/>
        <c:auto val="1"/>
        <c:lblAlgn val="ctr"/>
        <c:lblOffset val="100"/>
        <c:noMultiLvlLbl val="0"/>
      </c:catAx>
      <c:valAx>
        <c:axId val="982794128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9982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Individual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ingredient liking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150808058524855"/>
          <c:y val="0.25608423103441735"/>
          <c:w val="0.65207519323655694"/>
          <c:h val="0.714459787419322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8.5</c:v>
                </c:pt>
              </c:strCache>
            </c:strRef>
          </c:tx>
          <c:spPr>
            <a:solidFill>
              <a:schemeClr val="tx2">
                <a:alpha val="50000"/>
              </a:schemeClr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28-674F-9731-199EFB31D833}"/>
              </c:ext>
            </c:extLst>
          </c:dPt>
          <c:cat>
            <c:strRef>
              <c:f>Sheet1!$A$2:$A$9</c:f>
              <c:strCache>
                <c:ptCount val="8"/>
                <c:pt idx="0">
                  <c:v>Macadamia nuts</c:v>
                </c:pt>
                <c:pt idx="1">
                  <c:v>Coconut</c:v>
                </c:pt>
                <c:pt idx="2">
                  <c:v>Dark chocolate chunks</c:v>
                </c:pt>
                <c:pt idx="3">
                  <c:v>Almonds</c:v>
                </c:pt>
                <c:pt idx="4">
                  <c:v>Dried cherries</c:v>
                </c:pt>
                <c:pt idx="5">
                  <c:v>Cashews</c:v>
                </c:pt>
                <c:pt idx="6">
                  <c:v>Dried apricots</c:v>
                </c:pt>
                <c:pt idx="7">
                  <c:v>Hazelnuts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8.5</c:v>
                </c:pt>
                <c:pt idx="1">
                  <c:v>7.5</c:v>
                </c:pt>
                <c:pt idx="2">
                  <c:v>7.3</c:v>
                </c:pt>
                <c:pt idx="3">
                  <c:v>7.2</c:v>
                </c:pt>
                <c:pt idx="4">
                  <c:v>7.1</c:v>
                </c:pt>
                <c:pt idx="5">
                  <c:v>6.9</c:v>
                </c:pt>
                <c:pt idx="6">
                  <c:v>5.7</c:v>
                </c:pt>
                <c:pt idx="7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01-FE40-AB65-8425EA7F9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28998240"/>
        <c:axId val="982794128"/>
      </c:barChart>
      <c:catAx>
        <c:axId val="102899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94128"/>
        <c:crosses val="autoZero"/>
        <c:auto val="1"/>
        <c:lblAlgn val="ctr"/>
        <c:lblOffset val="100"/>
        <c:noMultiLvlLbl val="0"/>
      </c:catAx>
      <c:valAx>
        <c:axId val="982794128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9982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Individual</a:t>
            </a:r>
            <a:r>
              <a:rPr lang="en-US" sz="24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ingredient liking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150808058524855"/>
          <c:y val="0.25608423103441735"/>
          <c:w val="0.65207519323655694"/>
          <c:h val="0.714459787419322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8.5</c:v>
                </c:pt>
              </c:strCache>
            </c:strRef>
          </c:tx>
          <c:spPr>
            <a:solidFill>
              <a:schemeClr val="tx2">
                <a:alpha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6F-E747-913A-7EADD1ADF5B0}"/>
              </c:ext>
            </c:extLst>
          </c:dPt>
          <c:cat>
            <c:strRef>
              <c:f>Sheet1!$A$2:$A$9</c:f>
              <c:strCache>
                <c:ptCount val="8"/>
                <c:pt idx="0">
                  <c:v>Macadamia nuts</c:v>
                </c:pt>
                <c:pt idx="1">
                  <c:v>Coconut</c:v>
                </c:pt>
                <c:pt idx="2">
                  <c:v>Dark chocolate chunks</c:v>
                </c:pt>
                <c:pt idx="3">
                  <c:v>Almonds</c:v>
                </c:pt>
                <c:pt idx="4">
                  <c:v>Dried cherries</c:v>
                </c:pt>
                <c:pt idx="5">
                  <c:v>Cashews</c:v>
                </c:pt>
                <c:pt idx="6">
                  <c:v>Dried apricots</c:v>
                </c:pt>
                <c:pt idx="7">
                  <c:v>Hazelnuts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8.5</c:v>
                </c:pt>
                <c:pt idx="1">
                  <c:v>7.5</c:v>
                </c:pt>
                <c:pt idx="2">
                  <c:v>7.3</c:v>
                </c:pt>
                <c:pt idx="3">
                  <c:v>7.2</c:v>
                </c:pt>
                <c:pt idx="4">
                  <c:v>7.1</c:v>
                </c:pt>
                <c:pt idx="5">
                  <c:v>6.9</c:v>
                </c:pt>
                <c:pt idx="6">
                  <c:v>5.7</c:v>
                </c:pt>
                <c:pt idx="7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01-FE40-AB65-8425EA7F9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28998240"/>
        <c:axId val="982794128"/>
      </c:barChart>
      <c:catAx>
        <c:axId val="1028998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794128"/>
        <c:crosses val="autoZero"/>
        <c:auto val="1"/>
        <c:lblAlgn val="ctr"/>
        <c:lblOffset val="100"/>
        <c:noMultiLvlLbl val="0"/>
      </c:catAx>
      <c:valAx>
        <c:axId val="982794128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9982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/>
              <a:t>Sales over time</a:t>
            </a: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TRIX Bars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0ED-EA4E-87FE-C1928533E7C3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4" formatCode="&quot;$&quot;#,##0.0_);[Red]\(&quot;$&quot;#,##0.0\)">
                  <c:v>3.1</c:v>
                </c:pt>
                <c:pt idx="5" formatCode="&quot;$&quot;#,##0.0_);[Red]\(&quot;$&quot;#,##0.0\)">
                  <c:v>2.95</c:v>
                </c:pt>
                <c:pt idx="6" formatCode="&quot;$&quot;#,##0.0_);[Red]\(&quot;$&quot;#,##0.0\)">
                  <c:v>3</c:v>
                </c:pt>
                <c:pt idx="7" formatCode="&quot;$&quot;#,##0.0_);[Red]\(&quot;$&quot;#,##0.0\)">
                  <c:v>2.9</c:v>
                </c:pt>
                <c:pt idx="8" formatCode="&quot;$&quot;#,##0.0_);[Red]\(&quot;$&quot;#,##0.0\)">
                  <c:v>2.95</c:v>
                </c:pt>
                <c:pt idx="9" formatCode="&quot;$&quot;#,##0.0_);[Red]\(&quot;$&quot;#,##0.0\)">
                  <c:v>3.1</c:v>
                </c:pt>
                <c:pt idx="10" formatCode="&quot;$&quot;#,##0.0_);[Red]\(&quot;$&quot;#,##0.0\)">
                  <c:v>3.15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4C-B941-9DD8-3E85AE5E98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TRIX Bites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20ED-EA4E-87FE-C1928533E7C3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4" formatCode="&quot;$&quot;#,##0.0_);[Red]\(&quot;$&quot;#,##0.0\)">
                  <c:v>2.2000000000000002</c:v>
                </c:pt>
                <c:pt idx="5" formatCode="&quot;$&quot;#,##0.0_);[Red]\(&quot;$&quot;#,##0.0\)">
                  <c:v>2</c:v>
                </c:pt>
                <c:pt idx="6" formatCode="&quot;$&quot;#,##0.0_);[Red]\(&quot;$&quot;#,##0.0\)">
                  <c:v>2.2999999999999998</c:v>
                </c:pt>
                <c:pt idx="7" formatCode="&quot;$&quot;#,##0.0_);[Red]\(&quot;$&quot;#,##0.0\)">
                  <c:v>2.4</c:v>
                </c:pt>
                <c:pt idx="8" formatCode="&quot;$&quot;#,##0.0_);[Red]\(&quot;$&quot;#,##0.0\)">
                  <c:v>2.2000000000000002</c:v>
                </c:pt>
                <c:pt idx="9" formatCode="&quot;$&quot;#,##0.0_);[Red]\(&quot;$&quot;#,##0.0\)">
                  <c:v>2.1</c:v>
                </c:pt>
                <c:pt idx="10" formatCode="&quot;$&quot;#,##0.0_);[Red]\(&quot;$&quot;#,##0.0\)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4C-B941-9DD8-3E85AE5E98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Competitor A</c:v>
                </c:pt>
              </c:strCache>
            </c:strRef>
          </c:tx>
          <c:spPr>
            <a:ln w="3810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38100" cap="rnd">
                <a:solidFill>
                  <a:schemeClr val="bg1">
                    <a:lumMod val="6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18-4547-B555-FC07B23D7A98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EAA4-F045-9BD7-3220364D7F9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Sheet1!$D$2:$D$12</c:f>
              <c:numCache>
                <c:formatCode>"$"#,##0.0_);[Red]\("$"#,##0.0\)</c:formatCode>
                <c:ptCount val="11"/>
                <c:pt idx="0">
                  <c:v>4.4000000000000004</c:v>
                </c:pt>
                <c:pt idx="1">
                  <c:v>4.5</c:v>
                </c:pt>
                <c:pt idx="2">
                  <c:v>4.4000000000000004</c:v>
                </c:pt>
                <c:pt idx="3">
                  <c:v>4.4000000000000004</c:v>
                </c:pt>
                <c:pt idx="4">
                  <c:v>3.6</c:v>
                </c:pt>
                <c:pt idx="5">
                  <c:v>3.7</c:v>
                </c:pt>
                <c:pt idx="6">
                  <c:v>3.6</c:v>
                </c:pt>
                <c:pt idx="7">
                  <c:v>3.75</c:v>
                </c:pt>
                <c:pt idx="8">
                  <c:v>3.9</c:v>
                </c:pt>
                <c:pt idx="9">
                  <c:v>4.05</c:v>
                </c:pt>
                <c:pt idx="10">
                  <c:v>4.0999999999999996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4C-B941-9DD8-3E85AE5E988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Competitor B</c:v>
                </c:pt>
              </c:strCache>
            </c:strRef>
          </c:tx>
          <c:spPr>
            <a:ln w="3810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38100" cap="rnd">
                <a:solidFill>
                  <a:schemeClr val="bg1">
                    <a:lumMod val="6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5C18-4547-B555-FC07B23D7A98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EAA4-F045-9BD7-3220364D7F9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Sheet1!$E$2:$E$12</c:f>
              <c:numCache>
                <c:formatCode>"$"#,##0.0_);[Red]\("$"#,##0.0\)</c:formatCode>
                <c:ptCount val="11"/>
                <c:pt idx="0">
                  <c:v>3.7</c:v>
                </c:pt>
                <c:pt idx="1">
                  <c:v>3.8</c:v>
                </c:pt>
                <c:pt idx="2">
                  <c:v>3.9</c:v>
                </c:pt>
                <c:pt idx="3">
                  <c:v>3.9</c:v>
                </c:pt>
                <c:pt idx="4">
                  <c:v>3.5</c:v>
                </c:pt>
                <c:pt idx="5">
                  <c:v>3.7</c:v>
                </c:pt>
                <c:pt idx="6">
                  <c:v>3.8</c:v>
                </c:pt>
                <c:pt idx="7">
                  <c:v>3.6</c:v>
                </c:pt>
                <c:pt idx="8">
                  <c:v>3.55</c:v>
                </c:pt>
                <c:pt idx="9">
                  <c:v>3.75</c:v>
                </c:pt>
                <c:pt idx="10">
                  <c:v>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04C-B941-9DD8-3E85AE5E988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Competitor C</c:v>
                </c:pt>
              </c:strCache>
            </c:strRef>
          </c:tx>
          <c:spPr>
            <a:ln w="3810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38100" cap="rnd">
                <a:solidFill>
                  <a:schemeClr val="bg1">
                    <a:lumMod val="6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18-4547-B555-FC07B23D7A98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EAA4-F045-9BD7-3220364D7F9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Sheet1!$F$2:$F$12</c:f>
              <c:numCache>
                <c:formatCode>"$"#,##0.0_);[Red]\("$"#,##0.0\)</c:formatCode>
                <c:ptCount val="11"/>
                <c:pt idx="0">
                  <c:v>2.6</c:v>
                </c:pt>
                <c:pt idx="1">
                  <c:v>2.5</c:v>
                </c:pt>
                <c:pt idx="2">
                  <c:v>2.6</c:v>
                </c:pt>
                <c:pt idx="3">
                  <c:v>2.7</c:v>
                </c:pt>
                <c:pt idx="4">
                  <c:v>2.4</c:v>
                </c:pt>
                <c:pt idx="5">
                  <c:v>2.5</c:v>
                </c:pt>
                <c:pt idx="6">
                  <c:v>2.8</c:v>
                </c:pt>
                <c:pt idx="7">
                  <c:v>2.8</c:v>
                </c:pt>
                <c:pt idx="8">
                  <c:v>2.7</c:v>
                </c:pt>
                <c:pt idx="9">
                  <c:v>2.8</c:v>
                </c:pt>
                <c:pt idx="10">
                  <c:v>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04C-B941-9DD8-3E85AE5E988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TRIX Original</c:v>
                </c:pt>
              </c:strCache>
            </c:strRef>
          </c:tx>
          <c:spPr>
            <a:ln w="412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5"/>
              </a:solidFill>
              <a:ln w="31750">
                <a:solidFill>
                  <a:schemeClr val="tx2"/>
                </a:solidFill>
              </a:ln>
              <a:effectLst/>
            </c:spPr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5715-8744-B810-0A841AD80152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5715-8744-B810-0A841AD80152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5715-8744-B810-0A841AD80152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5715-8744-B810-0A841AD80152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5715-8744-B810-0A841AD80152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5715-8744-B810-0A841AD80152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8-5715-8744-B810-0A841AD80152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9-5715-8744-B810-0A841AD80152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A-5715-8744-B810-0A841AD80152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B-5715-8744-B810-0A841AD80152}"/>
              </c:ext>
            </c:extLst>
          </c:dPt>
          <c:dPt>
            <c:idx val="10"/>
            <c:marker>
              <c:symbol val="circle"/>
              <c:size val="10"/>
              <c:spPr>
                <a:solidFill>
                  <a:schemeClr val="accent5"/>
                </a:solidFill>
                <a:ln w="317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41275" cap="rnd">
                <a:solidFill>
                  <a:schemeClr val="tx2"/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EAA4-F045-9BD7-3220364D7F9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Sheet1!$G$2:$G$12</c:f>
              <c:numCache>
                <c:formatCode>"$"#,##0.0_);[Red]\("$"#,##0.0\)</c:formatCode>
                <c:ptCount val="11"/>
                <c:pt idx="0">
                  <c:v>3.5</c:v>
                </c:pt>
                <c:pt idx="1">
                  <c:v>3.1</c:v>
                </c:pt>
                <c:pt idx="2">
                  <c:v>3.2</c:v>
                </c:pt>
                <c:pt idx="3">
                  <c:v>3.1</c:v>
                </c:pt>
                <c:pt idx="4">
                  <c:v>4.5</c:v>
                </c:pt>
                <c:pt idx="5">
                  <c:v>4.4000000000000004</c:v>
                </c:pt>
                <c:pt idx="6">
                  <c:v>4.3</c:v>
                </c:pt>
                <c:pt idx="7">
                  <c:v>4.3</c:v>
                </c:pt>
                <c:pt idx="8">
                  <c:v>4.5</c:v>
                </c:pt>
                <c:pt idx="9">
                  <c:v>4.7</c:v>
                </c:pt>
                <c:pt idx="10">
                  <c:v>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04C-B941-9DD8-3E85AE5E9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375936"/>
        <c:axId val="98597248"/>
      </c:lineChart>
      <c:catAx>
        <c:axId val="345375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97248"/>
        <c:crosses val="autoZero"/>
        <c:auto val="1"/>
        <c:lblAlgn val="ctr"/>
        <c:lblOffset val="100"/>
        <c:noMultiLvlLbl val="0"/>
      </c:catAx>
      <c:valAx>
        <c:axId val="98597248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US RETAIL SALES ($M)</a:t>
                </a:r>
              </a:p>
            </c:rich>
          </c:tx>
          <c:layout>
            <c:manualLayout>
              <c:xMode val="edge"/>
              <c:yMode val="edge"/>
              <c:x val="7.1286887736847875E-3"/>
              <c:y val="8.518569019905024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37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/>
              <a:t>Sales over time</a:t>
            </a: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TRIX Bars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0ED-EA4E-87FE-C1928533E7C3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4" formatCode="&quot;$&quot;#,##0.0_);[Red]\(&quot;$&quot;#,##0.0\)">
                  <c:v>3.1</c:v>
                </c:pt>
                <c:pt idx="5" formatCode="&quot;$&quot;#,##0.0_);[Red]\(&quot;$&quot;#,##0.0\)">
                  <c:v>2.95</c:v>
                </c:pt>
                <c:pt idx="6" formatCode="&quot;$&quot;#,##0.0_);[Red]\(&quot;$&quot;#,##0.0\)">
                  <c:v>3</c:v>
                </c:pt>
                <c:pt idx="7" formatCode="&quot;$&quot;#,##0.0_);[Red]\(&quot;$&quot;#,##0.0\)">
                  <c:v>2.9</c:v>
                </c:pt>
                <c:pt idx="8" formatCode="&quot;$&quot;#,##0.0_);[Red]\(&quot;$&quot;#,##0.0\)">
                  <c:v>2.95</c:v>
                </c:pt>
                <c:pt idx="9" formatCode="&quot;$&quot;#,##0.0_);[Red]\(&quot;$&quot;#,##0.0\)">
                  <c:v>3.1</c:v>
                </c:pt>
                <c:pt idx="10" formatCode="&quot;$&quot;#,##0.0_);[Red]\(&quot;$&quot;#,##0.0\)">
                  <c:v>3.15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4C-B941-9DD8-3E85AE5E98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TRIX Bites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20ED-EA4E-87FE-C1928533E7C3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4" formatCode="&quot;$&quot;#,##0.0_);[Red]\(&quot;$&quot;#,##0.0\)">
                  <c:v>2.2000000000000002</c:v>
                </c:pt>
                <c:pt idx="5" formatCode="&quot;$&quot;#,##0.0_);[Red]\(&quot;$&quot;#,##0.0\)">
                  <c:v>2</c:v>
                </c:pt>
                <c:pt idx="6" formatCode="&quot;$&quot;#,##0.0_);[Red]\(&quot;$&quot;#,##0.0\)">
                  <c:v>2.2999999999999998</c:v>
                </c:pt>
                <c:pt idx="7" formatCode="&quot;$&quot;#,##0.0_);[Red]\(&quot;$&quot;#,##0.0\)">
                  <c:v>2.4</c:v>
                </c:pt>
                <c:pt idx="8" formatCode="&quot;$&quot;#,##0.0_);[Red]\(&quot;$&quot;#,##0.0\)">
                  <c:v>2.2000000000000002</c:v>
                </c:pt>
                <c:pt idx="9" formatCode="&quot;$&quot;#,##0.0_);[Red]\(&quot;$&quot;#,##0.0\)">
                  <c:v>2.1</c:v>
                </c:pt>
                <c:pt idx="10" formatCode="&quot;$&quot;#,##0.0_);[Red]\(&quot;$&quot;#,##0.0\)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4C-B941-9DD8-3E85AE5E98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Competitor A</c:v>
                </c:pt>
              </c:strCache>
            </c:strRef>
          </c:tx>
          <c:spPr>
            <a:ln w="3810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38100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18-4547-B555-FC07B23D7A98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EAA4-F045-9BD7-3220364D7F9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Sheet1!$D$2:$D$12</c:f>
              <c:numCache>
                <c:formatCode>"$"#,##0.0_);[Red]\("$"#,##0.0\)</c:formatCode>
                <c:ptCount val="11"/>
                <c:pt idx="0">
                  <c:v>4.4000000000000004</c:v>
                </c:pt>
                <c:pt idx="1">
                  <c:v>4.5</c:v>
                </c:pt>
                <c:pt idx="2">
                  <c:v>4.4000000000000004</c:v>
                </c:pt>
                <c:pt idx="3">
                  <c:v>4.4000000000000004</c:v>
                </c:pt>
                <c:pt idx="4">
                  <c:v>3.6</c:v>
                </c:pt>
                <c:pt idx="5">
                  <c:v>3.7</c:v>
                </c:pt>
                <c:pt idx="6">
                  <c:v>3.6</c:v>
                </c:pt>
                <c:pt idx="7">
                  <c:v>3.75</c:v>
                </c:pt>
                <c:pt idx="8">
                  <c:v>3.9</c:v>
                </c:pt>
                <c:pt idx="9">
                  <c:v>4.05</c:v>
                </c:pt>
                <c:pt idx="10">
                  <c:v>4.0999999999999996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4C-B941-9DD8-3E85AE5E988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Competitor B</c:v>
                </c:pt>
              </c:strCache>
            </c:strRef>
          </c:tx>
          <c:spPr>
            <a:ln w="3810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38100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5C18-4547-B555-FC07B23D7A98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EAA4-F045-9BD7-3220364D7F9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Sheet1!$E$2:$E$12</c:f>
              <c:numCache>
                <c:formatCode>"$"#,##0.0_);[Red]\("$"#,##0.0\)</c:formatCode>
                <c:ptCount val="11"/>
                <c:pt idx="0">
                  <c:v>3.7</c:v>
                </c:pt>
                <c:pt idx="1">
                  <c:v>3.8</c:v>
                </c:pt>
                <c:pt idx="2">
                  <c:v>3.9</c:v>
                </c:pt>
                <c:pt idx="3">
                  <c:v>3.9</c:v>
                </c:pt>
                <c:pt idx="4">
                  <c:v>3.5</c:v>
                </c:pt>
                <c:pt idx="5">
                  <c:v>3.7</c:v>
                </c:pt>
                <c:pt idx="6">
                  <c:v>3.8</c:v>
                </c:pt>
                <c:pt idx="7">
                  <c:v>3.6</c:v>
                </c:pt>
                <c:pt idx="8">
                  <c:v>3.55</c:v>
                </c:pt>
                <c:pt idx="9">
                  <c:v>3.75</c:v>
                </c:pt>
                <c:pt idx="10">
                  <c:v>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04C-B941-9DD8-3E85AE5E988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Competitor C</c:v>
                </c:pt>
              </c:strCache>
            </c:strRef>
          </c:tx>
          <c:spPr>
            <a:ln w="3810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38100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18-4547-B555-FC07B23D7A98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EAA4-F045-9BD7-3220364D7F9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Sheet1!$F$2:$F$12</c:f>
              <c:numCache>
                <c:formatCode>"$"#,##0.0_);[Red]\("$"#,##0.0\)</c:formatCode>
                <c:ptCount val="11"/>
                <c:pt idx="0">
                  <c:v>2.6</c:v>
                </c:pt>
                <c:pt idx="1">
                  <c:v>2.5</c:v>
                </c:pt>
                <c:pt idx="2">
                  <c:v>2.6</c:v>
                </c:pt>
                <c:pt idx="3">
                  <c:v>2.7</c:v>
                </c:pt>
                <c:pt idx="4">
                  <c:v>2.4</c:v>
                </c:pt>
                <c:pt idx="5">
                  <c:v>2.5</c:v>
                </c:pt>
                <c:pt idx="6">
                  <c:v>2.8</c:v>
                </c:pt>
                <c:pt idx="7">
                  <c:v>2.8</c:v>
                </c:pt>
                <c:pt idx="8">
                  <c:v>2.7</c:v>
                </c:pt>
                <c:pt idx="9">
                  <c:v>2.8</c:v>
                </c:pt>
                <c:pt idx="10">
                  <c:v>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04C-B941-9DD8-3E85AE5E988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TRIX Original</c:v>
                </c:pt>
              </c:strCache>
            </c:strRef>
          </c:tx>
          <c:spPr>
            <a:ln w="412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5"/>
              </a:solidFill>
              <a:ln w="31750">
                <a:solidFill>
                  <a:schemeClr val="tx2"/>
                </a:solidFill>
              </a:ln>
              <a:effectLst/>
            </c:spPr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5715-8744-B810-0A841AD80152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5715-8744-B810-0A841AD80152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5715-8744-B810-0A841AD80152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5715-8744-B810-0A841AD80152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5715-8744-B810-0A841AD80152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5715-8744-B810-0A841AD80152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8-5715-8744-B810-0A841AD80152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9-5715-8744-B810-0A841AD80152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A-5715-8744-B810-0A841AD80152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B-5715-8744-B810-0A841AD80152}"/>
              </c:ext>
            </c:extLst>
          </c:dPt>
          <c:dPt>
            <c:idx val="10"/>
            <c:marker>
              <c:symbol val="circle"/>
              <c:size val="10"/>
              <c:spPr>
                <a:solidFill>
                  <a:schemeClr val="accent5"/>
                </a:solidFill>
                <a:ln w="317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41275" cap="rnd">
                <a:solidFill>
                  <a:schemeClr val="tx2"/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EAA4-F045-9BD7-3220364D7F9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Sheet1!$G$2:$G$12</c:f>
              <c:numCache>
                <c:formatCode>"$"#,##0.0_);[Red]\("$"#,##0.0\)</c:formatCode>
                <c:ptCount val="11"/>
                <c:pt idx="0">
                  <c:v>3.5</c:v>
                </c:pt>
                <c:pt idx="1">
                  <c:v>3.1</c:v>
                </c:pt>
                <c:pt idx="2">
                  <c:v>3.2</c:v>
                </c:pt>
                <c:pt idx="3">
                  <c:v>3.1</c:v>
                </c:pt>
                <c:pt idx="4">
                  <c:v>4.5</c:v>
                </c:pt>
                <c:pt idx="5">
                  <c:v>4.4000000000000004</c:v>
                </c:pt>
                <c:pt idx="6">
                  <c:v>4.3</c:v>
                </c:pt>
                <c:pt idx="7">
                  <c:v>4.3</c:v>
                </c:pt>
                <c:pt idx="8">
                  <c:v>4.5</c:v>
                </c:pt>
                <c:pt idx="9">
                  <c:v>4.7</c:v>
                </c:pt>
                <c:pt idx="10">
                  <c:v>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04C-B941-9DD8-3E85AE5E9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375936"/>
        <c:axId val="98597248"/>
      </c:lineChart>
      <c:catAx>
        <c:axId val="345375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97248"/>
        <c:crosses val="autoZero"/>
        <c:auto val="1"/>
        <c:lblAlgn val="ctr"/>
        <c:lblOffset val="100"/>
        <c:noMultiLvlLbl val="0"/>
      </c:catAx>
      <c:valAx>
        <c:axId val="98597248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US RETAIL SALES ($M)</a:t>
                </a:r>
              </a:p>
            </c:rich>
          </c:tx>
          <c:layout>
            <c:manualLayout>
              <c:xMode val="edge"/>
              <c:yMode val="edge"/>
              <c:x val="7.1286887736847875E-3"/>
              <c:y val="8.518569019905024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37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/>
              <a:t>Sales over time</a:t>
            </a: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TRIX Bars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circle"/>
              <c:size val="10"/>
              <c:spPr>
                <a:solidFill>
                  <a:schemeClr val="accent5"/>
                </a:solidFill>
                <a:ln w="381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0ED-EA4E-87FE-C1928533E7C3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22F4-9C47-9AEC-E6DD787FEA1F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4" formatCode="&quot;$&quot;#,##0.0_);[Red]\(&quot;$&quot;#,##0.0\)">
                  <c:v>3.1</c:v>
                </c:pt>
                <c:pt idx="5" formatCode="&quot;$&quot;#,##0.0_);[Red]\(&quot;$&quot;#,##0.0\)">
                  <c:v>2.95</c:v>
                </c:pt>
                <c:pt idx="6" formatCode="&quot;$&quot;#,##0.0_);[Red]\(&quot;$&quot;#,##0.0\)">
                  <c:v>3</c:v>
                </c:pt>
                <c:pt idx="7" formatCode="&quot;$&quot;#,##0.0_);[Red]\(&quot;$&quot;#,##0.0\)">
                  <c:v>2.9</c:v>
                </c:pt>
                <c:pt idx="8" formatCode="&quot;$&quot;#,##0.0_);[Red]\(&quot;$&quot;#,##0.0\)">
                  <c:v>2.95</c:v>
                </c:pt>
                <c:pt idx="9" formatCode="&quot;$&quot;#,##0.0_);[Red]\(&quot;$&quot;#,##0.0\)">
                  <c:v>3.1</c:v>
                </c:pt>
                <c:pt idx="10" formatCode="&quot;$&quot;#,##0.0_);[Red]\(&quot;$&quot;#,##0.0\)">
                  <c:v>3.15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4C-B941-9DD8-3E85AE5E98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TRIX Bites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circle"/>
              <c:size val="10"/>
              <c:spPr>
                <a:solidFill>
                  <a:schemeClr val="accent5"/>
                </a:solidFill>
                <a:ln w="381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0ED-EA4E-87FE-C1928533E7C3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22F4-9C47-9AEC-E6DD787FEA1F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4" formatCode="&quot;$&quot;#,##0.0_);[Red]\(&quot;$&quot;#,##0.0\)">
                  <c:v>2.2000000000000002</c:v>
                </c:pt>
                <c:pt idx="5" formatCode="&quot;$&quot;#,##0.0_);[Red]\(&quot;$&quot;#,##0.0\)">
                  <c:v>2</c:v>
                </c:pt>
                <c:pt idx="6" formatCode="&quot;$&quot;#,##0.0_);[Red]\(&quot;$&quot;#,##0.0\)">
                  <c:v>2.2999999999999998</c:v>
                </c:pt>
                <c:pt idx="7" formatCode="&quot;$&quot;#,##0.0_);[Red]\(&quot;$&quot;#,##0.0\)">
                  <c:v>2.4</c:v>
                </c:pt>
                <c:pt idx="8" formatCode="&quot;$&quot;#,##0.0_);[Red]\(&quot;$&quot;#,##0.0\)">
                  <c:v>2.2000000000000002</c:v>
                </c:pt>
                <c:pt idx="9" formatCode="&quot;$&quot;#,##0.0_);[Red]\(&quot;$&quot;#,##0.0\)">
                  <c:v>2.1</c:v>
                </c:pt>
                <c:pt idx="10" formatCode="&quot;$&quot;#,##0.0_);[Red]\(&quot;$&quot;#,##0.0\)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4C-B941-9DD8-3E85AE5E98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Competitor A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Sheet1!$D$2:$D$12</c:f>
              <c:numCache>
                <c:formatCode>"$"#,##0.0_);[Red]\("$"#,##0.0\)</c:formatCode>
                <c:ptCount val="11"/>
                <c:pt idx="0">
                  <c:v>4.4000000000000004</c:v>
                </c:pt>
                <c:pt idx="1">
                  <c:v>4.5</c:v>
                </c:pt>
                <c:pt idx="2">
                  <c:v>4.4000000000000004</c:v>
                </c:pt>
                <c:pt idx="3">
                  <c:v>4.4000000000000004</c:v>
                </c:pt>
                <c:pt idx="4">
                  <c:v>3.6</c:v>
                </c:pt>
                <c:pt idx="5">
                  <c:v>3.7</c:v>
                </c:pt>
                <c:pt idx="6">
                  <c:v>3.6</c:v>
                </c:pt>
                <c:pt idx="7">
                  <c:v>3.75</c:v>
                </c:pt>
                <c:pt idx="8">
                  <c:v>3.9</c:v>
                </c:pt>
                <c:pt idx="9">
                  <c:v>4.05</c:v>
                </c:pt>
                <c:pt idx="10">
                  <c:v>4.0999999999999996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4C-B941-9DD8-3E85AE5E988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Competitor B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Sheet1!$E$2:$E$12</c:f>
              <c:numCache>
                <c:formatCode>"$"#,##0.0_);[Red]\("$"#,##0.0\)</c:formatCode>
                <c:ptCount val="11"/>
                <c:pt idx="0">
                  <c:v>3.7</c:v>
                </c:pt>
                <c:pt idx="1">
                  <c:v>3.8</c:v>
                </c:pt>
                <c:pt idx="2">
                  <c:v>3.9</c:v>
                </c:pt>
                <c:pt idx="3">
                  <c:v>3.9</c:v>
                </c:pt>
                <c:pt idx="4">
                  <c:v>3.5</c:v>
                </c:pt>
                <c:pt idx="5">
                  <c:v>3.7</c:v>
                </c:pt>
                <c:pt idx="6">
                  <c:v>3.8</c:v>
                </c:pt>
                <c:pt idx="7">
                  <c:v>3.6</c:v>
                </c:pt>
                <c:pt idx="8">
                  <c:v>3.55</c:v>
                </c:pt>
                <c:pt idx="9">
                  <c:v>3.75</c:v>
                </c:pt>
                <c:pt idx="10">
                  <c:v>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04C-B941-9DD8-3E85AE5E988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Competitor C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Sheet1!$F$2:$F$12</c:f>
              <c:numCache>
                <c:formatCode>"$"#,##0.0_);[Red]\("$"#,##0.0\)</c:formatCode>
                <c:ptCount val="11"/>
                <c:pt idx="0">
                  <c:v>2.6</c:v>
                </c:pt>
                <c:pt idx="1">
                  <c:v>2.5</c:v>
                </c:pt>
                <c:pt idx="2">
                  <c:v>2.6</c:v>
                </c:pt>
                <c:pt idx="3">
                  <c:v>2.7</c:v>
                </c:pt>
                <c:pt idx="4">
                  <c:v>2.4</c:v>
                </c:pt>
                <c:pt idx="5">
                  <c:v>2.5</c:v>
                </c:pt>
                <c:pt idx="6">
                  <c:v>2.8</c:v>
                </c:pt>
                <c:pt idx="7">
                  <c:v>2.8</c:v>
                </c:pt>
                <c:pt idx="8">
                  <c:v>2.7</c:v>
                </c:pt>
                <c:pt idx="9">
                  <c:v>2.8</c:v>
                </c:pt>
                <c:pt idx="10">
                  <c:v>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04C-B941-9DD8-3E85AE5E988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TRIX Original</c:v>
                </c:pt>
              </c:strCache>
            </c:strRef>
          </c:tx>
          <c:spPr>
            <a:ln w="412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5"/>
              </a:solidFill>
              <a:ln w="31750">
                <a:solidFill>
                  <a:schemeClr val="tx2"/>
                </a:solidFill>
              </a:ln>
              <a:effectLst/>
            </c:spPr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20ED-EA4E-87FE-C1928533E7C3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20ED-EA4E-87FE-C1928533E7C3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20ED-EA4E-87FE-C1928533E7C3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20ED-EA4E-87FE-C1928533E7C3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20ED-EA4E-87FE-C1928533E7C3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8-20ED-EA4E-87FE-C1928533E7C3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9-20ED-EA4E-87FE-C1928533E7C3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A-20ED-EA4E-87FE-C1928533E7C3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B-20ED-EA4E-87FE-C1928533E7C3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C-20ED-EA4E-87FE-C1928533E7C3}"/>
              </c:ext>
            </c:extLst>
          </c:dPt>
          <c:dPt>
            <c:idx val="10"/>
            <c:marker>
              <c:symbol val="circle"/>
              <c:size val="10"/>
              <c:spPr>
                <a:solidFill>
                  <a:schemeClr val="accent5"/>
                </a:solidFill>
                <a:ln w="31750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41275" cap="rnd">
                <a:solidFill>
                  <a:schemeClr val="tx2"/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F4-9C47-9AEC-E6DD787FEA1F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Sheet1!$G$2:$G$12</c:f>
              <c:numCache>
                <c:formatCode>"$"#,##0.0_);[Red]\("$"#,##0.0\)</c:formatCode>
                <c:ptCount val="11"/>
                <c:pt idx="0">
                  <c:v>3.5</c:v>
                </c:pt>
                <c:pt idx="1">
                  <c:v>3.1</c:v>
                </c:pt>
                <c:pt idx="2">
                  <c:v>3.2</c:v>
                </c:pt>
                <c:pt idx="3">
                  <c:v>3.1</c:v>
                </c:pt>
                <c:pt idx="4">
                  <c:v>4.5</c:v>
                </c:pt>
                <c:pt idx="5">
                  <c:v>4.4000000000000004</c:v>
                </c:pt>
                <c:pt idx="6">
                  <c:v>4.3</c:v>
                </c:pt>
                <c:pt idx="7">
                  <c:v>4.3</c:v>
                </c:pt>
                <c:pt idx="8">
                  <c:v>4.5</c:v>
                </c:pt>
                <c:pt idx="9">
                  <c:v>4.7</c:v>
                </c:pt>
                <c:pt idx="10">
                  <c:v>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04C-B941-9DD8-3E85AE5E9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375936"/>
        <c:axId val="98597248"/>
      </c:lineChart>
      <c:catAx>
        <c:axId val="345375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97248"/>
        <c:crosses val="autoZero"/>
        <c:auto val="1"/>
        <c:lblAlgn val="ctr"/>
        <c:lblOffset val="100"/>
        <c:noMultiLvlLbl val="0"/>
      </c:catAx>
      <c:valAx>
        <c:axId val="98597248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US RETAIL SALES ($M)</a:t>
                </a:r>
              </a:p>
            </c:rich>
          </c:tx>
          <c:layout>
            <c:manualLayout>
              <c:xMode val="edge"/>
              <c:yMode val="edge"/>
              <c:x val="7.1286887736847875E-3"/>
              <c:y val="8.518569019905024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37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solidFill>
              <a:schemeClr val="accent5"/>
            </a:solidFill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solidFill>
              <a:schemeClr val="accent5"/>
            </a:solidFill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How much do you like the sample?</a:t>
            </a:r>
          </a:p>
        </c:rich>
      </c:tx>
      <c:layout>
        <c:manualLayout>
          <c:xMode val="edge"/>
          <c:yMode val="edge"/>
          <c:x val="1.0680090769903762E-2"/>
          <c:y val="2.307941833808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766458880139979E-2"/>
          <c:y val="0.37939383512996411"/>
          <c:w val="0.93646708223972008"/>
          <c:h val="0.597526746531953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mix</c:v>
                </c:pt>
              </c:strCache>
            </c:strRef>
          </c:tx>
          <c:spPr>
            <a:noFill/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C-6E4A-9931-4BFFBB29B1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Alternative A</c:v>
                </c:pt>
              </c:strCache>
            </c:strRef>
          </c:tx>
          <c:spPr>
            <a:noFill/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38C-6E4A-9931-4BFFBB29B1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8C-6E4A-9931-4BFFBB29B1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Alternative B</c:v>
                </c:pt>
              </c:strCache>
            </c:strRef>
          </c:tx>
          <c:spPr>
            <a:noFill/>
            <a:ln w="1905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C-6E4A-9931-4BFFBB29B1E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Overall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8C-6E4A-9931-4BFFBB29B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23043840"/>
        <c:axId val="223031232"/>
      </c:barChart>
      <c:catAx>
        <c:axId val="223043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23031232"/>
        <c:crosses val="autoZero"/>
        <c:auto val="1"/>
        <c:lblAlgn val="ctr"/>
        <c:lblOffset val="100"/>
        <c:noMultiLvlLbl val="0"/>
      </c:catAx>
      <c:valAx>
        <c:axId val="223031232"/>
        <c:scaling>
          <c:orientation val="minMax"/>
          <c:min val="1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4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A7522D-9176-C64E-ACD8-E5327E5717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3E356-0A76-2E45-AE40-6ED29ADDDA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7C826-AE19-0443-883C-A5D5C746C7E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D2AA3-53E9-204A-863C-900D06A8ED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1FD53-12B2-B046-8D2A-E876B543F7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1D8D9-A1DB-DF42-8EE7-4ECA87208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53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43EFE-BF7A-6845-8BFA-64BA75949D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A93AD-E42A-794F-B5F7-619E85A28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3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FIG A.1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9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0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A.12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9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A.13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68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A.14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4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A.15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71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1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A.17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81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2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8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A93AD-E42A-794F-B5F7-619E85A283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10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92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9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16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92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88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90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3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14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03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A.3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52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92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94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96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5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2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69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8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54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33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5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A.4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4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26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66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A.42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5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3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79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4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8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A.9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A93C-DD5D-4546-ACE9-0A3AE41C26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2DB141-D2A3-6646-8276-F39865C4C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0098" y="5846612"/>
            <a:ext cx="1406574" cy="142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87BA25-55D8-5240-BB08-D3D443B6F5CE}"/>
              </a:ext>
            </a:extLst>
          </p:cNvPr>
          <p:cNvSpPr/>
          <p:nvPr userDrawn="1"/>
        </p:nvSpPr>
        <p:spPr>
          <a:xfrm>
            <a:off x="300789" y="1"/>
            <a:ext cx="11622506" cy="42834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2BBA3-05E6-4A4B-9EAB-6836CFC22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053" y="1122363"/>
            <a:ext cx="10563726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207E3-A68B-A946-B1D1-6D46A8B84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53" y="3553911"/>
            <a:ext cx="10563726" cy="7294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684F4-D78C-FE42-8024-AC8E4D8E41BB}"/>
              </a:ext>
            </a:extLst>
          </p:cNvPr>
          <p:cNvSpPr/>
          <p:nvPr userDrawn="1"/>
        </p:nvSpPr>
        <p:spPr>
          <a:xfrm>
            <a:off x="0" y="0"/>
            <a:ext cx="12192000" cy="103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742A6-F79F-1340-A4D9-0383A3E82364}"/>
              </a:ext>
            </a:extLst>
          </p:cNvPr>
          <p:cNvSpPr txBox="1"/>
          <p:nvPr userDrawn="1"/>
        </p:nvSpPr>
        <p:spPr>
          <a:xfrm>
            <a:off x="5126149" y="5021448"/>
            <a:ext cx="1915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4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TRIX</a:t>
            </a:r>
          </a:p>
        </p:txBody>
      </p:sp>
    </p:spTree>
    <p:extLst>
      <p:ext uri="{BB962C8B-B14F-4D97-AF65-F5344CB8AC3E}">
        <p14:creationId xmlns:p14="http://schemas.microsoft.com/office/powerpoint/2010/main" val="186739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0727EF-3D0C-A540-A68D-06E8EE17064E}"/>
              </a:ext>
            </a:extLst>
          </p:cNvPr>
          <p:cNvSpPr txBox="1"/>
          <p:nvPr userDrawn="1"/>
        </p:nvSpPr>
        <p:spPr>
          <a:xfrm>
            <a:off x="9895364" y="5542591"/>
            <a:ext cx="1915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1F62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1E5BD-C6A5-614C-9587-B80929895A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9313" y="6367755"/>
            <a:ext cx="1406574" cy="142077"/>
          </a:xfrm>
          <a:prstGeom prst="rect">
            <a:avLst/>
          </a:prstGeom>
        </p:spPr>
      </p:pic>
      <p:sp>
        <p:nvSpPr>
          <p:cNvPr id="8" name="Title Placeholder 8">
            <a:extLst>
              <a:ext uri="{FF2B5EF4-FFF2-40B4-BE49-F238E27FC236}">
                <a16:creationId xmlns:a16="http://schemas.microsoft.com/office/drawing/2014/main" id="{808E9D50-91F4-4745-B7E9-3642500A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52" y="299746"/>
            <a:ext cx="11224020" cy="60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22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1C04F8-33DF-EB4C-97C6-5251004532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6C611-AD28-8E40-A71E-705E35B86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2766218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0848E-9A47-0C40-AD06-69D5538AAB10}"/>
              </a:ext>
            </a:extLst>
          </p:cNvPr>
          <p:cNvSpPr txBox="1"/>
          <p:nvPr userDrawn="1"/>
        </p:nvSpPr>
        <p:spPr>
          <a:xfrm>
            <a:off x="248652" y="6508540"/>
            <a:ext cx="1174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Knaflic, Cole. </a:t>
            </a:r>
            <a:r>
              <a:rPr lang="en-US" sz="1400" i="1" dirty="0">
                <a:solidFill>
                  <a:schemeClr val="bg1"/>
                </a:solidFill>
              </a:rPr>
              <a:t>Storytelling with You: Plan, Create, and Deliver a Stellar Presentation</a:t>
            </a:r>
            <a:r>
              <a:rPr lang="en-US" sz="1400" i="0" dirty="0">
                <a:solidFill>
                  <a:schemeClr val="bg1"/>
                </a:solidFill>
              </a:rPr>
              <a:t>, Wiley © 2022.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3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1C04F8-33DF-EB4C-97C6-5251004532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D451FA-4414-1040-A086-090626E4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2766218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45F71-18DC-C84B-8CAA-1E82B11AFE94}"/>
              </a:ext>
            </a:extLst>
          </p:cNvPr>
          <p:cNvSpPr txBox="1"/>
          <p:nvPr userDrawn="1"/>
        </p:nvSpPr>
        <p:spPr>
          <a:xfrm>
            <a:off x="248652" y="6508540"/>
            <a:ext cx="1174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Knaflic, Cole. </a:t>
            </a:r>
            <a:r>
              <a:rPr lang="en-US" sz="1400" i="1" dirty="0">
                <a:solidFill>
                  <a:schemeClr val="bg1"/>
                </a:solidFill>
              </a:rPr>
              <a:t>Storytelling with You: Plan, Create, and Deliver a Stellar Presentation</a:t>
            </a:r>
            <a:r>
              <a:rPr lang="en-US" sz="1400" i="0" dirty="0">
                <a:solidFill>
                  <a:schemeClr val="bg1"/>
                </a:solidFill>
              </a:rPr>
              <a:t>, Wiley © 2022.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4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1C04F8-33DF-EB4C-97C6-5251004532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F49B7E-FEA5-5648-B0F5-E071B819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2766218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BBD3A-95AA-404A-A925-EB8A1DC4B35A}"/>
              </a:ext>
            </a:extLst>
          </p:cNvPr>
          <p:cNvSpPr txBox="1"/>
          <p:nvPr userDrawn="1"/>
        </p:nvSpPr>
        <p:spPr>
          <a:xfrm>
            <a:off x="248652" y="6508540"/>
            <a:ext cx="1174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Knaflic, Cole. </a:t>
            </a:r>
            <a:r>
              <a:rPr lang="en-US" sz="1400" i="1" dirty="0">
                <a:solidFill>
                  <a:schemeClr val="bg1"/>
                </a:solidFill>
              </a:rPr>
              <a:t>Storytelling with You: Plan, Create, and Deliver a Stellar Presentation</a:t>
            </a:r>
            <a:r>
              <a:rPr lang="en-US" sz="1400" i="0" dirty="0">
                <a:solidFill>
                  <a:schemeClr val="bg1"/>
                </a:solidFill>
              </a:rPr>
              <a:t>, Wiley © 2022.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0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1C04F8-33DF-EB4C-97C6-5251004532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7B4844-1B11-AD4D-80C8-D9991B21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2766218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89E9A-01A5-FE4C-8A7B-C8AEC3931D42}"/>
              </a:ext>
            </a:extLst>
          </p:cNvPr>
          <p:cNvSpPr txBox="1"/>
          <p:nvPr userDrawn="1"/>
        </p:nvSpPr>
        <p:spPr>
          <a:xfrm>
            <a:off x="248652" y="6508540"/>
            <a:ext cx="1174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Knaflic, Cole. </a:t>
            </a:r>
            <a:r>
              <a:rPr lang="en-US" sz="1400" i="1" dirty="0">
                <a:solidFill>
                  <a:schemeClr val="bg1"/>
                </a:solidFill>
              </a:rPr>
              <a:t>Storytelling with You: Plan, Create, and Deliver a Stellar Presentation</a:t>
            </a:r>
            <a:r>
              <a:rPr lang="en-US" sz="1400" i="0" dirty="0">
                <a:solidFill>
                  <a:schemeClr val="bg1"/>
                </a:solidFill>
              </a:rPr>
              <a:t>, Wiley © 2022.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0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1C04F8-33DF-EB4C-97C6-5251004532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77910E-2837-E84D-AB4F-A240BAE6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2766218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12BC3-EDDE-6041-A2C2-46BAFC8CF601}"/>
              </a:ext>
            </a:extLst>
          </p:cNvPr>
          <p:cNvSpPr txBox="1"/>
          <p:nvPr userDrawn="1"/>
        </p:nvSpPr>
        <p:spPr>
          <a:xfrm>
            <a:off x="248652" y="6508540"/>
            <a:ext cx="1174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Knaflic, Cole. </a:t>
            </a:r>
            <a:r>
              <a:rPr lang="en-US" sz="1400" i="1" dirty="0">
                <a:solidFill>
                  <a:schemeClr val="bg1"/>
                </a:solidFill>
              </a:rPr>
              <a:t>Storytelling with You: Plan, Create, and Deliver a Stellar Presentation</a:t>
            </a:r>
            <a:r>
              <a:rPr lang="en-US" sz="1400" i="0" dirty="0">
                <a:solidFill>
                  <a:schemeClr val="bg1"/>
                </a:solidFill>
              </a:rPr>
              <a:t>, Wiley © 2022.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4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CDFBE8-A325-E544-B389-35BC202E1A28}"/>
              </a:ext>
            </a:extLst>
          </p:cNvPr>
          <p:cNvSpPr/>
          <p:nvPr userDrawn="1"/>
        </p:nvSpPr>
        <p:spPr>
          <a:xfrm>
            <a:off x="0" y="0"/>
            <a:ext cx="11923295" cy="103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5B775B-1C3F-1244-A1AB-4AEBA863BFBF}"/>
              </a:ext>
            </a:extLst>
          </p:cNvPr>
          <p:cNvSpPr/>
          <p:nvPr userDrawn="1"/>
        </p:nvSpPr>
        <p:spPr>
          <a:xfrm>
            <a:off x="268705" y="6435524"/>
            <a:ext cx="7578930" cy="422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CDFBE8-A325-E544-B389-35BC202E1A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327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97EA64-B29E-594F-95F2-D95A817B529A}"/>
              </a:ext>
            </a:extLst>
          </p:cNvPr>
          <p:cNvSpPr/>
          <p:nvPr userDrawn="1"/>
        </p:nvSpPr>
        <p:spPr>
          <a:xfrm>
            <a:off x="12032" y="216568"/>
            <a:ext cx="11574379" cy="7459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730330EF-A501-0C4A-8FF1-7251E788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52" y="299746"/>
            <a:ext cx="10515600" cy="60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CD26B-E06C-FA44-98CA-C222D0A802FC}"/>
              </a:ext>
            </a:extLst>
          </p:cNvPr>
          <p:cNvSpPr txBox="1"/>
          <p:nvPr userDrawn="1"/>
        </p:nvSpPr>
        <p:spPr>
          <a:xfrm>
            <a:off x="248652" y="6508540"/>
            <a:ext cx="1174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Knaflic, Cole.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Storytelling with You: Plan, Create, and Deliver a Stellar Presentation</a:t>
            </a:r>
            <a:r>
              <a:rPr lang="en-US" sz="140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Wiley © 2023.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torytellingwithyou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3A862-13DC-E345-B692-018C0E62DEB4}"/>
              </a:ext>
            </a:extLst>
          </p:cNvPr>
          <p:cNvSpPr txBox="1"/>
          <p:nvPr/>
        </p:nvSpPr>
        <p:spPr>
          <a:xfrm>
            <a:off x="0" y="183943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0" dirty="0">
                <a:solidFill>
                  <a:srgbClr val="001F62"/>
                </a:solidFill>
                <a:latin typeface="Avenir Book" panose="02000503020000020003" pitchFamily="2" charset="0"/>
              </a:rPr>
              <a:t>storytelling</a:t>
            </a:r>
            <a:endParaRPr lang="en-US" sz="10800" b="1" dirty="0">
              <a:solidFill>
                <a:srgbClr val="001F62"/>
              </a:solidFill>
              <a:latin typeface="Avenir Blac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E7D51-0519-7B4A-952E-44EB57EE0732}"/>
              </a:ext>
            </a:extLst>
          </p:cNvPr>
          <p:cNvSpPr txBox="1"/>
          <p:nvPr/>
        </p:nvSpPr>
        <p:spPr>
          <a:xfrm>
            <a:off x="5341974" y="2737915"/>
            <a:ext cx="491236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600" b="1" dirty="0">
                <a:solidFill>
                  <a:srgbClr val="001F62"/>
                </a:solidFill>
                <a:latin typeface="Avenir Black" panose="02000503020000020003" pitchFamily="2" charset="0"/>
              </a:rPr>
              <a:t>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15E48-18B9-EE43-93D7-0CB3D36FE481}"/>
              </a:ext>
            </a:extLst>
          </p:cNvPr>
          <p:cNvSpPr txBox="1"/>
          <p:nvPr/>
        </p:nvSpPr>
        <p:spPr>
          <a:xfrm>
            <a:off x="2222585" y="3168126"/>
            <a:ext cx="31330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800" dirty="0">
                <a:solidFill>
                  <a:srgbClr val="001F62"/>
                </a:solidFill>
                <a:latin typeface="Avenir Book" panose="02000503020000020003" pitchFamily="2" charset="0"/>
              </a:rPr>
              <a:t>with</a:t>
            </a:r>
            <a:endParaRPr lang="en-US" sz="6800" b="1" dirty="0">
              <a:solidFill>
                <a:srgbClr val="001F62"/>
              </a:solidFill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82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5C12-E9C2-3F4A-B0AB-5A6745D8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TRIX story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B60B50C-7D80-6847-9C9E-12A5BA06A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782101"/>
              </p:ext>
            </p:extLst>
          </p:nvPr>
        </p:nvGraphicFramePr>
        <p:xfrm>
          <a:off x="334210" y="1138174"/>
          <a:ext cx="8907669" cy="5339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CD6366-30E8-A349-96BB-D35D15D0C13B}"/>
              </a:ext>
            </a:extLst>
          </p:cNvPr>
          <p:cNvSpPr txBox="1"/>
          <p:nvPr/>
        </p:nvSpPr>
        <p:spPr>
          <a:xfrm>
            <a:off x="9027055" y="1670006"/>
            <a:ext cx="234855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TRIX</a:t>
            </a:r>
            <a:r>
              <a:rPr lang="en-US" sz="2000" dirty="0">
                <a:solidFill>
                  <a:schemeClr val="tx2"/>
                </a:solidFill>
              </a:rPr>
              <a:t> trail mix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Competitor A</a:t>
            </a:r>
            <a:endParaRPr lang="en-US" sz="2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Competitor B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5"/>
                </a:solidFill>
              </a:rPr>
              <a:t>TRIX</a:t>
            </a:r>
            <a:r>
              <a:rPr lang="en-US" sz="2000" dirty="0">
                <a:solidFill>
                  <a:schemeClr val="accent5"/>
                </a:solidFill>
              </a:rPr>
              <a:t> bars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Competitor C</a:t>
            </a:r>
          </a:p>
          <a:p>
            <a:endParaRPr lang="en-US" sz="7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5"/>
                </a:solidFill>
              </a:rPr>
              <a:t>TRIX</a:t>
            </a:r>
            <a:r>
              <a:rPr lang="en-US" sz="2000" dirty="0">
                <a:solidFill>
                  <a:schemeClr val="accent5"/>
                </a:solidFill>
              </a:rPr>
              <a:t> bites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E1219-4465-D34F-91CD-CF80A8C36B41}"/>
              </a:ext>
            </a:extLst>
          </p:cNvPr>
          <p:cNvSpPr txBox="1"/>
          <p:nvPr/>
        </p:nvSpPr>
        <p:spPr>
          <a:xfrm>
            <a:off x="8639643" y="6355309"/>
            <a:ext cx="1299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PROJECTED</a:t>
            </a:r>
          </a:p>
        </p:txBody>
      </p:sp>
    </p:spTree>
    <p:extLst>
      <p:ext uri="{BB962C8B-B14F-4D97-AF65-F5344CB8AC3E}">
        <p14:creationId xmlns:p14="http://schemas.microsoft.com/office/powerpoint/2010/main" val="286822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EEA05-1B64-E244-9EEF-308307C50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7" t="19817" r="50000" b="14373"/>
          <a:stretch/>
        </p:blipFill>
        <p:spPr>
          <a:xfrm>
            <a:off x="1006678" y="1359017"/>
            <a:ext cx="5089321" cy="4513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C39B9-5943-3341-88E2-C4BF18E7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 simple ingredients</a:t>
            </a:r>
          </a:p>
        </p:txBody>
      </p:sp>
    </p:spTree>
    <p:extLst>
      <p:ext uri="{BB962C8B-B14F-4D97-AF65-F5344CB8AC3E}">
        <p14:creationId xmlns:p14="http://schemas.microsoft.com/office/powerpoint/2010/main" val="280308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FD6D8-3C5E-714C-A8B7-BE5A9FC07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7" t="19817" r="50000" b="14373"/>
          <a:stretch/>
        </p:blipFill>
        <p:spPr>
          <a:xfrm>
            <a:off x="1006678" y="1359017"/>
            <a:ext cx="5089321" cy="4513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C39B9-5943-3341-88E2-C4BF18E7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Whole macadamia nuts are key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FE8586-B61F-5349-8F04-E4E78086E0C5}"/>
              </a:ext>
            </a:extLst>
          </p:cNvPr>
          <p:cNvSpPr/>
          <p:nvPr/>
        </p:nvSpPr>
        <p:spPr>
          <a:xfrm>
            <a:off x="1349831" y="2031999"/>
            <a:ext cx="1973940" cy="2699658"/>
          </a:xfrm>
          <a:prstGeom prst="ellipse">
            <a:avLst/>
          </a:prstGeom>
          <a:noFill/>
          <a:ln w="889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0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04614E-E57B-5F4D-8D95-9D82EAE5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900" b="1" dirty="0"/>
              <a:t>37%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544E1E-ED6D-3B44-9799-69702E24790B}"/>
              </a:ext>
            </a:extLst>
          </p:cNvPr>
          <p:cNvSpPr txBox="1"/>
          <p:nvPr/>
        </p:nvSpPr>
        <p:spPr>
          <a:xfrm>
            <a:off x="804672" y="1182624"/>
            <a:ext cx="94609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Ah, nuts!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macadamia nut price increase</a:t>
            </a:r>
          </a:p>
        </p:txBody>
      </p:sp>
    </p:spTree>
    <p:extLst>
      <p:ext uri="{BB962C8B-B14F-4D97-AF65-F5344CB8AC3E}">
        <p14:creationId xmlns:p14="http://schemas.microsoft.com/office/powerpoint/2010/main" val="383646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B2A8AE-9193-0D46-8946-21BCC70FB02A}"/>
              </a:ext>
            </a:extLst>
          </p:cNvPr>
          <p:cNvSpPr txBox="1"/>
          <p:nvPr/>
        </p:nvSpPr>
        <p:spPr>
          <a:xfrm>
            <a:off x="804672" y="1182624"/>
            <a:ext cx="9460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Initial decision: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08132-22DA-BB4D-AB1E-42BA5A12FEFF}"/>
              </a:ext>
            </a:extLst>
          </p:cNvPr>
          <p:cNvSpPr txBox="1"/>
          <p:nvPr/>
        </p:nvSpPr>
        <p:spPr>
          <a:xfrm>
            <a:off x="752353" y="1759350"/>
            <a:ext cx="1091492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solidFill>
                  <a:schemeClr val="accent3"/>
                </a:solidFill>
              </a:rPr>
              <a:t>increase</a:t>
            </a:r>
            <a:r>
              <a:rPr lang="en-US" sz="10500" dirty="0">
                <a:solidFill>
                  <a:schemeClr val="bg1"/>
                </a:solidFill>
              </a:rPr>
              <a:t>   </a:t>
            </a:r>
            <a:r>
              <a:rPr lang="en-US" sz="10500" dirty="0">
                <a:solidFill>
                  <a:schemeClr val="accent5"/>
                </a:solidFill>
              </a:rPr>
              <a:t>decrease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FDA-3D2C-264D-B412-6D8E8EF57D1B}"/>
              </a:ext>
            </a:extLst>
          </p:cNvPr>
          <p:cNvSpPr txBox="1"/>
          <p:nvPr/>
        </p:nvSpPr>
        <p:spPr>
          <a:xfrm>
            <a:off x="717628" y="2996588"/>
            <a:ext cx="111001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0" dirty="0">
                <a:solidFill>
                  <a:schemeClr val="bg1"/>
                </a:solidFill>
              </a:rPr>
              <a:t>PRICE  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13500" dirty="0">
                <a:solidFill>
                  <a:schemeClr val="bg1"/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00182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ED62C-60CA-124A-A9A9-6903891E4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4" t="24587" r="69174" b="12049"/>
          <a:stretch/>
        </p:blipFill>
        <p:spPr>
          <a:xfrm>
            <a:off x="604006" y="1686187"/>
            <a:ext cx="3154261" cy="434549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We tested packaging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5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0BE88-9865-B447-A999-766B18726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7" t="24465" r="42133" b="12661"/>
          <a:stretch/>
        </p:blipFill>
        <p:spPr>
          <a:xfrm>
            <a:off x="654341" y="1677798"/>
            <a:ext cx="6400800" cy="431194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Update package: window increases purchase intent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3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4E983-7F5C-1143-96DB-3D20DEA5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28" r="66835" b="17309"/>
          <a:stretch/>
        </p:blipFill>
        <p:spPr>
          <a:xfrm>
            <a:off x="0" y="1764423"/>
            <a:ext cx="4043491" cy="390653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Taste test: assessed three mixes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AAFF7C-8BE3-9E46-BC3E-A37A7B2192B7}"/>
              </a:ext>
            </a:extLst>
          </p:cNvPr>
          <p:cNvSpPr txBox="1"/>
          <p:nvPr/>
        </p:nvSpPr>
        <p:spPr>
          <a:xfrm>
            <a:off x="1126996" y="1285544"/>
            <a:ext cx="20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8B453-30C9-E542-81BD-9F78572A52D4}"/>
              </a:ext>
            </a:extLst>
          </p:cNvPr>
          <p:cNvSpPr txBox="1"/>
          <p:nvPr/>
        </p:nvSpPr>
        <p:spPr>
          <a:xfrm>
            <a:off x="4662868" y="1285543"/>
            <a:ext cx="289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ALTERNATIVE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90150-A493-DF43-BDF3-999360B034F2}"/>
              </a:ext>
            </a:extLst>
          </p:cNvPr>
          <p:cNvSpPr txBox="1"/>
          <p:nvPr/>
        </p:nvSpPr>
        <p:spPr>
          <a:xfrm>
            <a:off x="8562885" y="1285542"/>
            <a:ext cx="289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ALTERNATIVE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83E342-E84E-514A-ABFC-D2A5CDE18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1" t="25728" r="33858" b="17309"/>
          <a:stretch/>
        </p:blipFill>
        <p:spPr>
          <a:xfrm>
            <a:off x="4144160" y="1764423"/>
            <a:ext cx="3934437" cy="3906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D6A8C-3FD5-D64B-91E4-ABD70AAB2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47" t="25728" r="4116" b="17309"/>
          <a:stretch/>
        </p:blipFill>
        <p:spPr>
          <a:xfrm>
            <a:off x="8179266" y="1781637"/>
            <a:ext cx="3540154" cy="39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44E1E-ED6D-3B44-9799-69702E24790B}"/>
              </a:ext>
            </a:extLst>
          </p:cNvPr>
          <p:cNvSpPr txBox="1"/>
          <p:nvPr/>
        </p:nvSpPr>
        <p:spPr>
          <a:xfrm>
            <a:off x="804672" y="557587"/>
            <a:ext cx="97933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ORIGINAL</a:t>
            </a:r>
            <a:r>
              <a:rPr lang="en-US" sz="4600" dirty="0">
                <a:solidFill>
                  <a:schemeClr val="bg1"/>
                </a:solidFill>
              </a:rPr>
              <a:t> </a:t>
            </a:r>
          </a:p>
          <a:p>
            <a:r>
              <a:rPr lang="en-US" sz="4600" dirty="0">
                <a:solidFill>
                  <a:schemeClr val="bg1"/>
                </a:solidFill>
              </a:rPr>
              <a:t>is preferred…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overall liking on a scale of </a:t>
            </a:r>
            <a:r>
              <a:rPr lang="en-US" sz="54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r>
              <a:rPr lang="en-US" sz="5400" dirty="0">
                <a:solidFill>
                  <a:schemeClr val="bg1"/>
                </a:solidFill>
              </a:rPr>
              <a:t> to </a:t>
            </a:r>
            <a:r>
              <a:rPr lang="en-US" sz="5400" dirty="0">
                <a:solidFill>
                  <a:schemeClr val="bg1"/>
                </a:solidFill>
                <a:latin typeface="Optima" panose="02000503060000020004" pitchFamily="2" charset="0"/>
              </a:rPr>
              <a:t>9</a:t>
            </a:r>
            <a:r>
              <a:rPr lang="en-US" sz="5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*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4614E-E57B-5F4D-8D95-9D82EAE56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2811188"/>
            <a:ext cx="10515600" cy="1325563"/>
          </a:xfrm>
        </p:spPr>
        <p:txBody>
          <a:bodyPr/>
          <a:lstStyle/>
          <a:p>
            <a:r>
              <a:rPr lang="en-US" sz="23900" b="1" dirty="0">
                <a:latin typeface="Optima" panose="02000503060000020004" pitchFamily="2" charset="0"/>
              </a:rPr>
              <a:t>8.1</a:t>
            </a:r>
            <a:endParaRPr lang="en-US" sz="7200" dirty="0">
              <a:latin typeface="Optima" panose="0200050306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D4C1A-A28E-FC4A-9D5B-07984F658044}"/>
              </a:ext>
            </a:extLst>
          </p:cNvPr>
          <p:cNvSpPr txBox="1"/>
          <p:nvPr/>
        </p:nvSpPr>
        <p:spPr>
          <a:xfrm>
            <a:off x="804672" y="5406198"/>
            <a:ext cx="893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N=257 *The action standard was set at 95% level of confidence.</a:t>
            </a:r>
          </a:p>
          <a:p>
            <a:r>
              <a:rPr lang="en-US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How much do you like or dislike the sample overall?</a:t>
            </a:r>
          </a:p>
        </p:txBody>
      </p:sp>
    </p:spTree>
    <p:extLst>
      <p:ext uri="{BB962C8B-B14F-4D97-AF65-F5344CB8AC3E}">
        <p14:creationId xmlns:p14="http://schemas.microsoft.com/office/powerpoint/2010/main" val="184649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We started with a simple question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018E8-1C36-3B46-9EBC-20EDF51C3499}"/>
              </a:ext>
            </a:extLst>
          </p:cNvPr>
          <p:cNvSpPr txBox="1"/>
          <p:nvPr/>
        </p:nvSpPr>
        <p:spPr>
          <a:xfrm>
            <a:off x="545433" y="2951747"/>
            <a:ext cx="24384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B</a:t>
            </a:r>
          </a:p>
        </p:txBody>
      </p:sp>
    </p:spTree>
    <p:extLst>
      <p:ext uri="{BB962C8B-B14F-4D97-AF65-F5344CB8AC3E}">
        <p14:creationId xmlns:p14="http://schemas.microsoft.com/office/powerpoint/2010/main" val="193181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0255-3604-664D-8AF9-36B3770B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this deck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E803F-033A-F844-9E2F-24198FB7CFB8}"/>
              </a:ext>
            </a:extLst>
          </p:cNvPr>
          <p:cNvSpPr txBox="1"/>
          <p:nvPr/>
        </p:nvSpPr>
        <p:spPr>
          <a:xfrm>
            <a:off x="248652" y="1215342"/>
            <a:ext cx="1134918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 deck is a companion resource for the book </a:t>
            </a:r>
            <a:r>
              <a:rPr lang="en-US" i="1" dirty="0"/>
              <a:t>Storytelling with You: Plan, Create, and Deliver a Stellar Presentation.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are welcome to use this to learn or teach, </a:t>
            </a:r>
            <a:r>
              <a:rPr lang="en-US" b="1" dirty="0"/>
              <a:t>with proper attribution: </a:t>
            </a:r>
            <a:br>
              <a:rPr lang="en-US" sz="1600" b="1" dirty="0"/>
            </a:br>
            <a:r>
              <a:rPr lang="en-US" sz="1600" dirty="0"/>
              <a:t>Knaflic, Cole. </a:t>
            </a:r>
            <a:r>
              <a:rPr lang="en-US" sz="1600" i="1" dirty="0"/>
              <a:t>Storytelling with You: Plan, Create, and Deliver a Stellar Presentation,</a:t>
            </a:r>
            <a:r>
              <a:rPr lang="en-US" sz="1600" dirty="0"/>
              <a:t> Wiley, © 2023.</a:t>
            </a:r>
          </a:p>
          <a:p>
            <a:endParaRPr lang="en-US" dirty="0"/>
          </a:p>
          <a:p>
            <a:r>
              <a:rPr lang="en-US" dirty="0"/>
              <a:t>For additional related resources, visit </a:t>
            </a:r>
            <a:r>
              <a:rPr lang="en-US" dirty="0">
                <a:hlinkClick r:id="rId2"/>
              </a:rPr>
              <a:t>storytellingwithyou.com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Font: Gill Sans MT</a:t>
            </a:r>
          </a:p>
          <a:p>
            <a:endParaRPr lang="en-US" sz="1000" dirty="0"/>
          </a:p>
          <a:p>
            <a:r>
              <a:rPr lang="en-US" dirty="0"/>
              <a:t>Colors: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FAAE7-F786-5446-BEC1-A084DCC8D6B3}"/>
              </a:ext>
            </a:extLst>
          </p:cNvPr>
          <p:cNvSpPr/>
          <p:nvPr/>
        </p:nvSpPr>
        <p:spPr>
          <a:xfrm>
            <a:off x="342648" y="4276458"/>
            <a:ext cx="304800" cy="264160"/>
          </a:xfrm>
          <a:prstGeom prst="rect">
            <a:avLst/>
          </a:prstGeom>
          <a:solidFill>
            <a:srgbClr val="FA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0A737B-F071-5048-BFF4-DACB033DFCC4}"/>
              </a:ext>
            </a:extLst>
          </p:cNvPr>
          <p:cNvSpPr/>
          <p:nvPr/>
        </p:nvSpPr>
        <p:spPr>
          <a:xfrm>
            <a:off x="342648" y="4611738"/>
            <a:ext cx="304800" cy="264160"/>
          </a:xfrm>
          <a:prstGeom prst="rect">
            <a:avLst/>
          </a:prstGeom>
          <a:solidFill>
            <a:srgbClr val="001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C36A5-58F2-534C-9F04-D22915641D4A}"/>
              </a:ext>
            </a:extLst>
          </p:cNvPr>
          <p:cNvSpPr/>
          <p:nvPr/>
        </p:nvSpPr>
        <p:spPr>
          <a:xfrm>
            <a:off x="342648" y="4947018"/>
            <a:ext cx="304800" cy="264160"/>
          </a:xfrm>
          <a:prstGeom prst="rect">
            <a:avLst/>
          </a:prstGeom>
          <a:solidFill>
            <a:srgbClr val="757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FF689-EE17-2A40-B7E7-809CD898D6C1}"/>
              </a:ext>
            </a:extLst>
          </p:cNvPr>
          <p:cNvSpPr/>
          <p:nvPr/>
        </p:nvSpPr>
        <p:spPr>
          <a:xfrm>
            <a:off x="342648" y="5282298"/>
            <a:ext cx="304800" cy="264160"/>
          </a:xfrm>
          <a:prstGeom prst="rect">
            <a:avLst/>
          </a:prstGeom>
          <a:solidFill>
            <a:srgbClr val="C9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2A7B9-45D9-3D4C-A090-BC6DFA683F43}"/>
              </a:ext>
            </a:extLst>
          </p:cNvPr>
          <p:cNvSpPr txBox="1"/>
          <p:nvPr/>
        </p:nvSpPr>
        <p:spPr>
          <a:xfrm>
            <a:off x="627128" y="4234032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FAC700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FA540-7926-F544-927D-5C3629389F17}"/>
              </a:ext>
            </a:extLst>
          </p:cNvPr>
          <p:cNvSpPr txBox="1"/>
          <p:nvPr/>
        </p:nvSpPr>
        <p:spPr>
          <a:xfrm>
            <a:off x="647448" y="457768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001855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A5BE3-C15B-5E43-8949-A7E680381437}"/>
              </a:ext>
            </a:extLst>
          </p:cNvPr>
          <p:cNvSpPr txBox="1"/>
          <p:nvPr/>
        </p:nvSpPr>
        <p:spPr>
          <a:xfrm>
            <a:off x="647448" y="491296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757089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0B08C-FD89-FE49-8C8A-1ACD48652D48}"/>
              </a:ext>
            </a:extLst>
          </p:cNvPr>
          <p:cNvSpPr txBox="1"/>
          <p:nvPr/>
        </p:nvSpPr>
        <p:spPr>
          <a:xfrm>
            <a:off x="627128" y="5239872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C9C6CE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598CF-FB29-EA44-B1F9-857E65AFEDD0}"/>
              </a:ext>
            </a:extLst>
          </p:cNvPr>
          <p:cNvSpPr/>
          <p:nvPr/>
        </p:nvSpPr>
        <p:spPr>
          <a:xfrm>
            <a:off x="2222248" y="4276458"/>
            <a:ext cx="304800" cy="264160"/>
          </a:xfrm>
          <a:prstGeom prst="rect">
            <a:avLst/>
          </a:prstGeom>
          <a:solidFill>
            <a:srgbClr val="00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B12D28-77D7-F349-BC25-EF4D9E098873}"/>
              </a:ext>
            </a:extLst>
          </p:cNvPr>
          <p:cNvSpPr/>
          <p:nvPr/>
        </p:nvSpPr>
        <p:spPr>
          <a:xfrm>
            <a:off x="2222248" y="4598777"/>
            <a:ext cx="304800" cy="264160"/>
          </a:xfrm>
          <a:prstGeom prst="rect">
            <a:avLst/>
          </a:prstGeom>
          <a:solidFill>
            <a:srgbClr val="FD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9770D1-829D-0946-9E58-A22D8D7D9836}"/>
              </a:ext>
            </a:extLst>
          </p:cNvPr>
          <p:cNvSpPr/>
          <p:nvPr/>
        </p:nvSpPr>
        <p:spPr>
          <a:xfrm>
            <a:off x="2227174" y="4907393"/>
            <a:ext cx="304800" cy="264160"/>
          </a:xfrm>
          <a:prstGeom prst="rect">
            <a:avLst/>
          </a:prstGeom>
          <a:solidFill>
            <a:srgbClr val="02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8EB5E-B5C6-1D4E-8A60-C65D0868917C}"/>
              </a:ext>
            </a:extLst>
          </p:cNvPr>
          <p:cNvSpPr/>
          <p:nvPr/>
        </p:nvSpPr>
        <p:spPr>
          <a:xfrm>
            <a:off x="2212770" y="5248246"/>
            <a:ext cx="304800" cy="264160"/>
          </a:xfrm>
          <a:prstGeom prst="rect">
            <a:avLst/>
          </a:prstGeom>
          <a:solidFill>
            <a:srgbClr val="79C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2BD5-654D-0749-9639-030C1EC28166}"/>
              </a:ext>
            </a:extLst>
          </p:cNvPr>
          <p:cNvSpPr txBox="1"/>
          <p:nvPr/>
        </p:nvSpPr>
        <p:spPr>
          <a:xfrm>
            <a:off x="2527048" y="4230633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00A4D8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EFE45-883C-154B-B366-89C3A5E5A8F3}"/>
              </a:ext>
            </a:extLst>
          </p:cNvPr>
          <p:cNvSpPr txBox="1"/>
          <p:nvPr/>
        </p:nvSpPr>
        <p:spPr>
          <a:xfrm>
            <a:off x="2517570" y="4540618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FD8100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E4E68-F8E4-8C4F-A26C-83929DCD57CE}"/>
              </a:ext>
            </a:extLst>
          </p:cNvPr>
          <p:cNvSpPr txBox="1"/>
          <p:nvPr/>
        </p:nvSpPr>
        <p:spPr>
          <a:xfrm>
            <a:off x="2508092" y="4862937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0270DE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731A0-4D9A-EC49-ACF4-3FC99BA699D1}"/>
              </a:ext>
            </a:extLst>
          </p:cNvPr>
          <p:cNvSpPr txBox="1"/>
          <p:nvPr/>
        </p:nvSpPr>
        <p:spPr>
          <a:xfrm>
            <a:off x="2527048" y="5219935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79C1B4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42FCC5-C66A-454C-9EB3-849BC04DE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316" y="1710515"/>
            <a:ext cx="3034473" cy="380189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89962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Participants prefer the original mix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018E8-1C36-3B46-9EBC-20EDF51C3499}"/>
              </a:ext>
            </a:extLst>
          </p:cNvPr>
          <p:cNvSpPr txBox="1"/>
          <p:nvPr/>
        </p:nvSpPr>
        <p:spPr>
          <a:xfrm>
            <a:off x="545433" y="2951747"/>
            <a:ext cx="24384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B</a:t>
            </a:r>
          </a:p>
        </p:txBody>
      </p:sp>
    </p:spTree>
    <p:extLst>
      <p:ext uri="{BB962C8B-B14F-4D97-AF65-F5344CB8AC3E}">
        <p14:creationId xmlns:p14="http://schemas.microsoft.com/office/powerpoint/2010/main" val="2551906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Participants prefer the original mix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018E8-1C36-3B46-9EBC-20EDF51C3499}"/>
              </a:ext>
            </a:extLst>
          </p:cNvPr>
          <p:cNvSpPr txBox="1"/>
          <p:nvPr/>
        </p:nvSpPr>
        <p:spPr>
          <a:xfrm>
            <a:off x="545433" y="2951747"/>
            <a:ext cx="24384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ORIGINAL</a:t>
            </a:r>
          </a:p>
          <a:p>
            <a:endParaRPr lang="en-US" sz="1400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ALTERNATIVE A</a:t>
            </a:r>
          </a:p>
          <a:p>
            <a:endParaRPr lang="en-US" sz="1500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ALTERNATIVE 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F84060-19B2-7E4D-86B8-6D30334E4F56}"/>
              </a:ext>
            </a:extLst>
          </p:cNvPr>
          <p:cNvSpPr/>
          <p:nvPr/>
        </p:nvSpPr>
        <p:spPr>
          <a:xfrm>
            <a:off x="5189624" y="3392903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9E2292-3F99-DC40-917F-8C097BDC958C}"/>
              </a:ext>
            </a:extLst>
          </p:cNvPr>
          <p:cNvSpPr/>
          <p:nvPr/>
        </p:nvSpPr>
        <p:spPr>
          <a:xfrm>
            <a:off x="4940974" y="3898227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407392-B208-6443-ADFD-C909B75E4185}"/>
              </a:ext>
            </a:extLst>
          </p:cNvPr>
          <p:cNvSpPr/>
          <p:nvPr/>
        </p:nvSpPr>
        <p:spPr>
          <a:xfrm>
            <a:off x="5903493" y="2935705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5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AAB7A6-173E-4442-AE17-EA481C0CF6FA}"/>
              </a:ext>
            </a:extLst>
          </p:cNvPr>
          <p:cNvCxnSpPr>
            <a:cxnSpLocks/>
          </p:cNvCxnSpPr>
          <p:nvPr/>
        </p:nvCxnSpPr>
        <p:spPr>
          <a:xfrm>
            <a:off x="1604211" y="3144253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Participants prefer the original mix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018E8-1C36-3B46-9EBC-20EDF51C3499}"/>
              </a:ext>
            </a:extLst>
          </p:cNvPr>
          <p:cNvSpPr txBox="1"/>
          <p:nvPr/>
        </p:nvSpPr>
        <p:spPr>
          <a:xfrm>
            <a:off x="545433" y="2951747"/>
            <a:ext cx="24384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F84060-19B2-7E4D-86B8-6D30334E4F56}"/>
              </a:ext>
            </a:extLst>
          </p:cNvPr>
          <p:cNvSpPr/>
          <p:nvPr/>
        </p:nvSpPr>
        <p:spPr>
          <a:xfrm>
            <a:off x="5189624" y="2943727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9E2292-3F99-DC40-917F-8C097BDC958C}"/>
              </a:ext>
            </a:extLst>
          </p:cNvPr>
          <p:cNvSpPr/>
          <p:nvPr/>
        </p:nvSpPr>
        <p:spPr>
          <a:xfrm>
            <a:off x="4940974" y="2951745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407392-B208-6443-ADFD-C909B75E4185}"/>
              </a:ext>
            </a:extLst>
          </p:cNvPr>
          <p:cNvSpPr/>
          <p:nvPr/>
        </p:nvSpPr>
        <p:spPr>
          <a:xfrm>
            <a:off x="5903493" y="2935705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BF006-962E-534E-83E9-E8CC7B87568C}"/>
              </a:ext>
            </a:extLst>
          </p:cNvPr>
          <p:cNvSpPr txBox="1"/>
          <p:nvPr/>
        </p:nvSpPr>
        <p:spPr>
          <a:xfrm>
            <a:off x="433139" y="295174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</a:t>
            </a:r>
          </a:p>
        </p:txBody>
      </p:sp>
    </p:spTree>
    <p:extLst>
      <p:ext uri="{BB962C8B-B14F-4D97-AF65-F5344CB8AC3E}">
        <p14:creationId xmlns:p14="http://schemas.microsoft.com/office/powerpoint/2010/main" val="3371775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03000E-15BF-0F46-8640-B3EA875D0384}"/>
              </a:ext>
            </a:extLst>
          </p:cNvPr>
          <p:cNvCxnSpPr>
            <a:cxnSpLocks/>
          </p:cNvCxnSpPr>
          <p:nvPr/>
        </p:nvCxnSpPr>
        <p:spPr>
          <a:xfrm>
            <a:off x="1604211" y="3144253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We also assessed appearance, texture, &amp; taste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A3AE0-5B7E-434D-B4DD-8306908C6BD9}"/>
              </a:ext>
            </a:extLst>
          </p:cNvPr>
          <p:cNvSpPr txBox="1"/>
          <p:nvPr/>
        </p:nvSpPr>
        <p:spPr>
          <a:xfrm>
            <a:off x="433139" y="2951747"/>
            <a:ext cx="243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APPEARANCE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TEXTURE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7AB778-ADC5-D14C-92E8-8CEB509BE44B}"/>
              </a:ext>
            </a:extLst>
          </p:cNvPr>
          <p:cNvCxnSpPr>
            <a:cxnSpLocks/>
          </p:cNvCxnSpPr>
          <p:nvPr/>
        </p:nvCxnSpPr>
        <p:spPr>
          <a:xfrm>
            <a:off x="2037347" y="3970419"/>
            <a:ext cx="487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5E5C6C-1DF3-B143-94E1-E1C986FBF9C4}"/>
              </a:ext>
            </a:extLst>
          </p:cNvPr>
          <p:cNvCxnSpPr>
            <a:cxnSpLocks/>
          </p:cNvCxnSpPr>
          <p:nvPr/>
        </p:nvCxnSpPr>
        <p:spPr>
          <a:xfrm>
            <a:off x="1604211" y="4780547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4DB4E-F1AD-024B-A504-1484ECBDF505}"/>
              </a:ext>
            </a:extLst>
          </p:cNvPr>
          <p:cNvCxnSpPr>
            <a:cxnSpLocks/>
          </p:cNvCxnSpPr>
          <p:nvPr/>
        </p:nvCxnSpPr>
        <p:spPr>
          <a:xfrm>
            <a:off x="1283368" y="5606715"/>
            <a:ext cx="5630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13690F6-479B-894A-98D3-A5640617BAA8}"/>
              </a:ext>
            </a:extLst>
          </p:cNvPr>
          <p:cNvSpPr/>
          <p:nvPr/>
        </p:nvSpPr>
        <p:spPr>
          <a:xfrm>
            <a:off x="5903493" y="2935705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747679-4CC0-3644-9FE4-B68377518D2F}"/>
              </a:ext>
            </a:extLst>
          </p:cNvPr>
          <p:cNvSpPr/>
          <p:nvPr/>
        </p:nvSpPr>
        <p:spPr>
          <a:xfrm>
            <a:off x="5189624" y="2943727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CC49BA-6BC6-AE45-B56C-4F7ACB5C772E}"/>
              </a:ext>
            </a:extLst>
          </p:cNvPr>
          <p:cNvSpPr/>
          <p:nvPr/>
        </p:nvSpPr>
        <p:spPr>
          <a:xfrm>
            <a:off x="4940974" y="2951745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0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03000E-15BF-0F46-8640-B3EA875D0384}"/>
              </a:ext>
            </a:extLst>
          </p:cNvPr>
          <p:cNvCxnSpPr>
            <a:cxnSpLocks/>
          </p:cNvCxnSpPr>
          <p:nvPr/>
        </p:nvCxnSpPr>
        <p:spPr>
          <a:xfrm>
            <a:off x="1604211" y="3144253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People like each of these dimensions for original mix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A3AE0-5B7E-434D-B4DD-8306908C6BD9}"/>
              </a:ext>
            </a:extLst>
          </p:cNvPr>
          <p:cNvSpPr txBox="1"/>
          <p:nvPr/>
        </p:nvSpPr>
        <p:spPr>
          <a:xfrm>
            <a:off x="433139" y="2951747"/>
            <a:ext cx="243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APPEARANCE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TEXTURE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7AB778-ADC5-D14C-92E8-8CEB509BE44B}"/>
              </a:ext>
            </a:extLst>
          </p:cNvPr>
          <p:cNvCxnSpPr>
            <a:cxnSpLocks/>
          </p:cNvCxnSpPr>
          <p:nvPr/>
        </p:nvCxnSpPr>
        <p:spPr>
          <a:xfrm>
            <a:off x="2037347" y="3970419"/>
            <a:ext cx="487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5E5C6C-1DF3-B143-94E1-E1C986FBF9C4}"/>
              </a:ext>
            </a:extLst>
          </p:cNvPr>
          <p:cNvCxnSpPr>
            <a:cxnSpLocks/>
          </p:cNvCxnSpPr>
          <p:nvPr/>
        </p:nvCxnSpPr>
        <p:spPr>
          <a:xfrm>
            <a:off x="1604211" y="4780547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4DB4E-F1AD-024B-A504-1484ECBDF505}"/>
              </a:ext>
            </a:extLst>
          </p:cNvPr>
          <p:cNvCxnSpPr>
            <a:cxnSpLocks/>
          </p:cNvCxnSpPr>
          <p:nvPr/>
        </p:nvCxnSpPr>
        <p:spPr>
          <a:xfrm>
            <a:off x="1283368" y="5606715"/>
            <a:ext cx="5630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16796DD-1B6B-1340-8FEA-EE6A1BC4BCE5}"/>
              </a:ext>
            </a:extLst>
          </p:cNvPr>
          <p:cNvSpPr/>
          <p:nvPr/>
        </p:nvSpPr>
        <p:spPr>
          <a:xfrm>
            <a:off x="6055893" y="3729785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94D19F-5B2C-AB42-803A-CD0208D699D2}"/>
              </a:ext>
            </a:extLst>
          </p:cNvPr>
          <p:cNvSpPr/>
          <p:nvPr/>
        </p:nvSpPr>
        <p:spPr>
          <a:xfrm>
            <a:off x="5775157" y="4555949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3690F6-479B-894A-98D3-A5640617BAA8}"/>
              </a:ext>
            </a:extLst>
          </p:cNvPr>
          <p:cNvSpPr/>
          <p:nvPr/>
        </p:nvSpPr>
        <p:spPr>
          <a:xfrm>
            <a:off x="5903493" y="2935705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CF40A38-DB14-C54B-9677-D0C5325EC40F}"/>
              </a:ext>
            </a:extLst>
          </p:cNvPr>
          <p:cNvSpPr/>
          <p:nvPr/>
        </p:nvSpPr>
        <p:spPr>
          <a:xfrm>
            <a:off x="6176209" y="5406184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42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03000E-15BF-0F46-8640-B3EA875D0384}"/>
              </a:ext>
            </a:extLst>
          </p:cNvPr>
          <p:cNvCxnSpPr>
            <a:cxnSpLocks/>
          </p:cNvCxnSpPr>
          <p:nvPr/>
        </p:nvCxnSpPr>
        <p:spPr>
          <a:xfrm>
            <a:off x="1604211" y="3144253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People like both alternative mixes </a:t>
            </a:r>
            <a:r>
              <a:rPr lang="en-US" i="1" dirty="0">
                <a:latin typeface="Gill Sans MT" panose="020B0502020104020203" pitchFamily="34" charset="77"/>
              </a:rPr>
              <a:t>less</a:t>
            </a:r>
            <a:endParaRPr lang="en-US" i="1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A3AE0-5B7E-434D-B4DD-8306908C6BD9}"/>
              </a:ext>
            </a:extLst>
          </p:cNvPr>
          <p:cNvSpPr txBox="1"/>
          <p:nvPr/>
        </p:nvSpPr>
        <p:spPr>
          <a:xfrm>
            <a:off x="433139" y="2951747"/>
            <a:ext cx="243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APPEARANCE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TEXTURE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7AB778-ADC5-D14C-92E8-8CEB509BE44B}"/>
              </a:ext>
            </a:extLst>
          </p:cNvPr>
          <p:cNvCxnSpPr>
            <a:cxnSpLocks/>
          </p:cNvCxnSpPr>
          <p:nvPr/>
        </p:nvCxnSpPr>
        <p:spPr>
          <a:xfrm>
            <a:off x="2037347" y="3970419"/>
            <a:ext cx="487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5E5C6C-1DF3-B143-94E1-E1C986FBF9C4}"/>
              </a:ext>
            </a:extLst>
          </p:cNvPr>
          <p:cNvCxnSpPr>
            <a:cxnSpLocks/>
          </p:cNvCxnSpPr>
          <p:nvPr/>
        </p:nvCxnSpPr>
        <p:spPr>
          <a:xfrm>
            <a:off x="1604211" y="4780547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4DB4E-F1AD-024B-A504-1484ECBDF505}"/>
              </a:ext>
            </a:extLst>
          </p:cNvPr>
          <p:cNvCxnSpPr>
            <a:cxnSpLocks/>
          </p:cNvCxnSpPr>
          <p:nvPr/>
        </p:nvCxnSpPr>
        <p:spPr>
          <a:xfrm>
            <a:off x="1283368" y="5606715"/>
            <a:ext cx="5630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B94E23-1ADD-7F4A-AE10-EBBA46EAE89D}"/>
              </a:ext>
            </a:extLst>
          </p:cNvPr>
          <p:cNvSpPr/>
          <p:nvPr/>
        </p:nvSpPr>
        <p:spPr>
          <a:xfrm>
            <a:off x="5871411" y="3737807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D90ED1C-2F19-094E-A98D-F9E698E3AA17}"/>
              </a:ext>
            </a:extLst>
          </p:cNvPr>
          <p:cNvSpPr/>
          <p:nvPr/>
        </p:nvSpPr>
        <p:spPr>
          <a:xfrm>
            <a:off x="4740450" y="3745824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6796DD-1B6B-1340-8FEA-EE6A1BC4BCE5}"/>
              </a:ext>
            </a:extLst>
          </p:cNvPr>
          <p:cNvSpPr/>
          <p:nvPr/>
        </p:nvSpPr>
        <p:spPr>
          <a:xfrm>
            <a:off x="6055893" y="3729785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2FEA57-D400-F340-84E4-D7193C46760F}"/>
              </a:ext>
            </a:extLst>
          </p:cNvPr>
          <p:cNvSpPr/>
          <p:nvPr/>
        </p:nvSpPr>
        <p:spPr>
          <a:xfrm>
            <a:off x="5237750" y="4563971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AC9AFE-CD73-9449-863B-49410145F5F5}"/>
              </a:ext>
            </a:extLst>
          </p:cNvPr>
          <p:cNvSpPr/>
          <p:nvPr/>
        </p:nvSpPr>
        <p:spPr>
          <a:xfrm>
            <a:off x="4908890" y="4571988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94D19F-5B2C-AB42-803A-CD0208D699D2}"/>
              </a:ext>
            </a:extLst>
          </p:cNvPr>
          <p:cNvSpPr/>
          <p:nvPr/>
        </p:nvSpPr>
        <p:spPr>
          <a:xfrm>
            <a:off x="5775157" y="4555949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8895F6-A934-CB4C-98C1-AB8824CC696A}"/>
              </a:ext>
            </a:extLst>
          </p:cNvPr>
          <p:cNvSpPr/>
          <p:nvPr/>
        </p:nvSpPr>
        <p:spPr>
          <a:xfrm>
            <a:off x="5189624" y="2943727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4E1046-0E75-6747-8F18-ED5E3816FBC7}"/>
              </a:ext>
            </a:extLst>
          </p:cNvPr>
          <p:cNvSpPr/>
          <p:nvPr/>
        </p:nvSpPr>
        <p:spPr>
          <a:xfrm>
            <a:off x="4940974" y="2951745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3690F6-479B-894A-98D3-A5640617BAA8}"/>
              </a:ext>
            </a:extLst>
          </p:cNvPr>
          <p:cNvSpPr/>
          <p:nvPr/>
        </p:nvSpPr>
        <p:spPr>
          <a:xfrm>
            <a:off x="5903493" y="2935705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C8860F-6804-1345-AFB7-DA4F873C8C34}"/>
              </a:ext>
            </a:extLst>
          </p:cNvPr>
          <p:cNvSpPr/>
          <p:nvPr/>
        </p:nvSpPr>
        <p:spPr>
          <a:xfrm>
            <a:off x="5350047" y="5414206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BA95D6-C10C-AD4D-8852-F2D3EFF2A554}"/>
              </a:ext>
            </a:extLst>
          </p:cNvPr>
          <p:cNvSpPr/>
          <p:nvPr/>
        </p:nvSpPr>
        <p:spPr>
          <a:xfrm>
            <a:off x="4459716" y="5422223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CF40A38-DB14-C54B-9677-D0C5325EC40F}"/>
              </a:ext>
            </a:extLst>
          </p:cNvPr>
          <p:cNvSpPr/>
          <p:nvPr/>
        </p:nvSpPr>
        <p:spPr>
          <a:xfrm>
            <a:off x="6176209" y="5406184"/>
            <a:ext cx="457200" cy="45720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81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03000E-15BF-0F46-8640-B3EA875D0384}"/>
              </a:ext>
            </a:extLst>
          </p:cNvPr>
          <p:cNvCxnSpPr>
            <a:cxnSpLocks/>
          </p:cNvCxnSpPr>
          <p:nvPr/>
        </p:nvCxnSpPr>
        <p:spPr>
          <a:xfrm>
            <a:off x="1604211" y="3144253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Focus on </a:t>
            </a:r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Alternative A</a:t>
            </a:r>
            <a:endParaRPr lang="en-US" b="1" dirty="0">
              <a:solidFill>
                <a:schemeClr val="accent5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A3AE0-5B7E-434D-B4DD-8306908C6BD9}"/>
              </a:ext>
            </a:extLst>
          </p:cNvPr>
          <p:cNvSpPr txBox="1"/>
          <p:nvPr/>
        </p:nvSpPr>
        <p:spPr>
          <a:xfrm>
            <a:off x="433139" y="2951747"/>
            <a:ext cx="243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APPEARANCE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TEXTURE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7AB778-ADC5-D14C-92E8-8CEB509BE44B}"/>
              </a:ext>
            </a:extLst>
          </p:cNvPr>
          <p:cNvCxnSpPr>
            <a:cxnSpLocks/>
          </p:cNvCxnSpPr>
          <p:nvPr/>
        </p:nvCxnSpPr>
        <p:spPr>
          <a:xfrm>
            <a:off x="2037347" y="3970419"/>
            <a:ext cx="487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5E5C6C-1DF3-B143-94E1-E1C986FBF9C4}"/>
              </a:ext>
            </a:extLst>
          </p:cNvPr>
          <p:cNvCxnSpPr>
            <a:cxnSpLocks/>
          </p:cNvCxnSpPr>
          <p:nvPr/>
        </p:nvCxnSpPr>
        <p:spPr>
          <a:xfrm>
            <a:off x="1604211" y="4780547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4DB4E-F1AD-024B-A504-1484ECBDF505}"/>
              </a:ext>
            </a:extLst>
          </p:cNvPr>
          <p:cNvCxnSpPr>
            <a:cxnSpLocks/>
          </p:cNvCxnSpPr>
          <p:nvPr/>
        </p:nvCxnSpPr>
        <p:spPr>
          <a:xfrm>
            <a:off x="1283368" y="5606715"/>
            <a:ext cx="5630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D90ED1C-2F19-094E-A98D-F9E698E3AA17}"/>
              </a:ext>
            </a:extLst>
          </p:cNvPr>
          <p:cNvSpPr/>
          <p:nvPr/>
        </p:nvSpPr>
        <p:spPr>
          <a:xfrm>
            <a:off x="4740450" y="3745824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AC9AFE-CD73-9449-863B-49410145F5F5}"/>
              </a:ext>
            </a:extLst>
          </p:cNvPr>
          <p:cNvSpPr/>
          <p:nvPr/>
        </p:nvSpPr>
        <p:spPr>
          <a:xfrm>
            <a:off x="4908890" y="4571988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C8860F-6804-1345-AFB7-DA4F873C8C34}"/>
              </a:ext>
            </a:extLst>
          </p:cNvPr>
          <p:cNvSpPr/>
          <p:nvPr/>
        </p:nvSpPr>
        <p:spPr>
          <a:xfrm>
            <a:off x="5350047" y="5414206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8895F6-A934-CB4C-98C1-AB8824CC696A}"/>
              </a:ext>
            </a:extLst>
          </p:cNvPr>
          <p:cNvSpPr/>
          <p:nvPr/>
        </p:nvSpPr>
        <p:spPr>
          <a:xfrm>
            <a:off x="5189624" y="2943727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6A47111-24AE-EB4C-AAC7-A6BD19CBE9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0" b="89973" l="9996" r="900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 rot="10800000">
            <a:off x="7515735" y="1432599"/>
            <a:ext cx="4080560" cy="39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1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03000E-15BF-0F46-8640-B3EA875D0384}"/>
              </a:ext>
            </a:extLst>
          </p:cNvPr>
          <p:cNvCxnSpPr>
            <a:cxnSpLocks/>
          </p:cNvCxnSpPr>
          <p:nvPr/>
        </p:nvCxnSpPr>
        <p:spPr>
          <a:xfrm>
            <a:off x="1604211" y="3144253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Alternative A</a:t>
            </a:r>
            <a:r>
              <a:rPr lang="en-US" dirty="0">
                <a:solidFill>
                  <a:schemeClr val="accent5"/>
                </a:solidFill>
                <a:latin typeface="Gill Sans MT" panose="020B0502020104020203" pitchFamily="34" charset="77"/>
              </a:rPr>
              <a:t>:</a:t>
            </a:r>
            <a:r>
              <a:rPr lang="en-US" dirty="0">
                <a:latin typeface="Gill Sans MT" panose="020B0502020104020203" pitchFamily="34" charset="77"/>
              </a:rPr>
              <a:t> low on appearance &amp; texture</a:t>
            </a:r>
            <a:endParaRPr lang="en-US" b="1" dirty="0">
              <a:solidFill>
                <a:schemeClr val="accent5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A3AE0-5B7E-434D-B4DD-8306908C6BD9}"/>
              </a:ext>
            </a:extLst>
          </p:cNvPr>
          <p:cNvSpPr txBox="1"/>
          <p:nvPr/>
        </p:nvSpPr>
        <p:spPr>
          <a:xfrm>
            <a:off x="433139" y="2951747"/>
            <a:ext cx="243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APPEARANCE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TEXTURE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7AB778-ADC5-D14C-92E8-8CEB509BE44B}"/>
              </a:ext>
            </a:extLst>
          </p:cNvPr>
          <p:cNvCxnSpPr>
            <a:cxnSpLocks/>
          </p:cNvCxnSpPr>
          <p:nvPr/>
        </p:nvCxnSpPr>
        <p:spPr>
          <a:xfrm>
            <a:off x="2037347" y="3970419"/>
            <a:ext cx="487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5E5C6C-1DF3-B143-94E1-E1C986FBF9C4}"/>
              </a:ext>
            </a:extLst>
          </p:cNvPr>
          <p:cNvCxnSpPr>
            <a:cxnSpLocks/>
          </p:cNvCxnSpPr>
          <p:nvPr/>
        </p:nvCxnSpPr>
        <p:spPr>
          <a:xfrm>
            <a:off x="1604211" y="4780547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4DB4E-F1AD-024B-A504-1484ECBDF505}"/>
              </a:ext>
            </a:extLst>
          </p:cNvPr>
          <p:cNvCxnSpPr>
            <a:cxnSpLocks/>
          </p:cNvCxnSpPr>
          <p:nvPr/>
        </p:nvCxnSpPr>
        <p:spPr>
          <a:xfrm>
            <a:off x="1283368" y="5606715"/>
            <a:ext cx="5630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D90ED1C-2F19-094E-A98D-F9E698E3AA17}"/>
              </a:ext>
            </a:extLst>
          </p:cNvPr>
          <p:cNvSpPr/>
          <p:nvPr/>
        </p:nvSpPr>
        <p:spPr>
          <a:xfrm>
            <a:off x="4740450" y="3745824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AC9AFE-CD73-9449-863B-49410145F5F5}"/>
              </a:ext>
            </a:extLst>
          </p:cNvPr>
          <p:cNvSpPr/>
          <p:nvPr/>
        </p:nvSpPr>
        <p:spPr>
          <a:xfrm>
            <a:off x="4908890" y="4571988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C8860F-6804-1345-AFB7-DA4F873C8C34}"/>
              </a:ext>
            </a:extLst>
          </p:cNvPr>
          <p:cNvSpPr/>
          <p:nvPr/>
        </p:nvSpPr>
        <p:spPr>
          <a:xfrm>
            <a:off x="5350047" y="5414206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8895F6-A934-CB4C-98C1-AB8824CC696A}"/>
              </a:ext>
            </a:extLst>
          </p:cNvPr>
          <p:cNvSpPr/>
          <p:nvPr/>
        </p:nvSpPr>
        <p:spPr>
          <a:xfrm>
            <a:off x="5189624" y="2943727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CB53A9-91D7-134B-A9AE-74BF5D0931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0" b="89973" l="9996" r="900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 rot="10800000">
            <a:off x="7515735" y="1432599"/>
            <a:ext cx="4080560" cy="39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62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Participants also assessed relative amounts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F1506B0-7F51-2E46-9569-439C8E9946B6}"/>
              </a:ext>
            </a:extLst>
          </p:cNvPr>
          <p:cNvGraphicFramePr/>
          <p:nvPr/>
        </p:nvGraphicFramePr>
        <p:xfrm>
          <a:off x="248652" y="1395663"/>
          <a:ext cx="6954253" cy="4973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109DA6-CC54-2D48-B8CC-8DF06DE4826D}"/>
              </a:ext>
            </a:extLst>
          </p:cNvPr>
          <p:cNvSpPr txBox="1"/>
          <p:nvPr/>
        </p:nvSpPr>
        <p:spPr>
          <a:xfrm>
            <a:off x="1411705" y="2021878"/>
            <a:ext cx="60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TOO LITTLE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|  JUST ABOUT RIGHT  |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TOO MUCH</a:t>
            </a:r>
          </a:p>
        </p:txBody>
      </p:sp>
    </p:spTree>
    <p:extLst>
      <p:ext uri="{BB962C8B-B14F-4D97-AF65-F5344CB8AC3E}">
        <p14:creationId xmlns:p14="http://schemas.microsoft.com/office/powerpoint/2010/main" val="164531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Alternative A</a:t>
            </a:r>
            <a:r>
              <a:rPr lang="en-US" dirty="0">
                <a:solidFill>
                  <a:schemeClr val="accent5"/>
                </a:solidFill>
                <a:latin typeface="Gill Sans MT" panose="020B0502020104020203" pitchFamily="34" charset="77"/>
              </a:rPr>
              <a:t>:</a:t>
            </a:r>
            <a:r>
              <a:rPr lang="en-US" dirty="0">
                <a:latin typeface="Gill Sans MT" panose="020B0502020104020203" pitchFamily="34" charset="77"/>
              </a:rPr>
              <a:t>  let’s look at the detail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F1506B0-7F51-2E46-9569-439C8E9946B6}"/>
              </a:ext>
            </a:extLst>
          </p:cNvPr>
          <p:cNvGraphicFramePr/>
          <p:nvPr/>
        </p:nvGraphicFramePr>
        <p:xfrm>
          <a:off x="248652" y="1395663"/>
          <a:ext cx="6954253" cy="4973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109DA6-CC54-2D48-B8CC-8DF06DE4826D}"/>
              </a:ext>
            </a:extLst>
          </p:cNvPr>
          <p:cNvSpPr txBox="1"/>
          <p:nvPr/>
        </p:nvSpPr>
        <p:spPr>
          <a:xfrm>
            <a:off x="1411705" y="2021878"/>
            <a:ext cx="60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TOO LITTLE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|  JUST ABOUT RIGHT  |  </a:t>
            </a:r>
            <a:r>
              <a:rPr lang="en-US" b="1" dirty="0">
                <a:solidFill>
                  <a:schemeClr val="accent5"/>
                </a:solidFill>
              </a:rPr>
              <a:t>TOO MUCH</a:t>
            </a:r>
          </a:p>
        </p:txBody>
      </p:sp>
    </p:spTree>
    <p:extLst>
      <p:ext uri="{BB962C8B-B14F-4D97-AF65-F5344CB8AC3E}">
        <p14:creationId xmlns:p14="http://schemas.microsoft.com/office/powerpoint/2010/main" val="204328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C845-3B97-3B4A-BDAC-6CA27CDC7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magic is in the </a:t>
            </a:r>
            <a:br>
              <a:rPr lang="en-US" dirty="0"/>
            </a:br>
            <a:r>
              <a:rPr lang="en-US" dirty="0"/>
              <a:t>macadamia nuts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A9E14-6548-B74F-B016-6D611BACA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Strategic Client Services</a:t>
            </a:r>
          </a:p>
        </p:txBody>
      </p:sp>
    </p:spTree>
    <p:extLst>
      <p:ext uri="{BB962C8B-B14F-4D97-AF65-F5344CB8AC3E}">
        <p14:creationId xmlns:p14="http://schemas.microsoft.com/office/powerpoint/2010/main" val="2158526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Alternative A</a:t>
            </a:r>
            <a:r>
              <a:rPr lang="en-US" dirty="0">
                <a:solidFill>
                  <a:schemeClr val="accent5"/>
                </a:solidFill>
                <a:latin typeface="Gill Sans MT" panose="020B0502020104020203" pitchFamily="34" charset="77"/>
              </a:rPr>
              <a:t>:</a:t>
            </a:r>
            <a:r>
              <a:rPr lang="en-US" dirty="0">
                <a:latin typeface="Gill Sans MT" panose="020B0502020104020203" pitchFamily="34" charset="77"/>
              </a:rPr>
              <a:t>  apricots throw mix out of balance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F1506B0-7F51-2E46-9569-439C8E9946B6}"/>
              </a:ext>
            </a:extLst>
          </p:cNvPr>
          <p:cNvGraphicFramePr/>
          <p:nvPr/>
        </p:nvGraphicFramePr>
        <p:xfrm>
          <a:off x="248652" y="1395663"/>
          <a:ext cx="6954253" cy="4973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109DA6-CC54-2D48-B8CC-8DF06DE4826D}"/>
              </a:ext>
            </a:extLst>
          </p:cNvPr>
          <p:cNvSpPr txBox="1"/>
          <p:nvPr/>
        </p:nvSpPr>
        <p:spPr>
          <a:xfrm>
            <a:off x="1411705" y="2021878"/>
            <a:ext cx="60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TOO LITTLE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|  JUST ABOUT RIGHT  |  </a:t>
            </a:r>
            <a:r>
              <a:rPr lang="en-US" b="1" dirty="0">
                <a:solidFill>
                  <a:schemeClr val="accent5"/>
                </a:solidFill>
              </a:rPr>
              <a:t>TOO MUCH</a:t>
            </a:r>
          </a:p>
        </p:txBody>
      </p:sp>
    </p:spTree>
    <p:extLst>
      <p:ext uri="{BB962C8B-B14F-4D97-AF65-F5344CB8AC3E}">
        <p14:creationId xmlns:p14="http://schemas.microsoft.com/office/powerpoint/2010/main" val="3148498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03000E-15BF-0F46-8640-B3EA875D0384}"/>
              </a:ext>
            </a:extLst>
          </p:cNvPr>
          <p:cNvCxnSpPr>
            <a:cxnSpLocks/>
          </p:cNvCxnSpPr>
          <p:nvPr/>
        </p:nvCxnSpPr>
        <p:spPr>
          <a:xfrm>
            <a:off x="1604211" y="3144253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Focus on </a:t>
            </a:r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Alternative B</a:t>
            </a:r>
            <a:endParaRPr lang="en-US" b="1" dirty="0">
              <a:solidFill>
                <a:schemeClr val="accent5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A3AE0-5B7E-434D-B4DD-8306908C6BD9}"/>
              </a:ext>
            </a:extLst>
          </p:cNvPr>
          <p:cNvSpPr txBox="1"/>
          <p:nvPr/>
        </p:nvSpPr>
        <p:spPr>
          <a:xfrm>
            <a:off x="433139" y="2951747"/>
            <a:ext cx="243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APPEARANCE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TEXTURE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7AB778-ADC5-D14C-92E8-8CEB509BE44B}"/>
              </a:ext>
            </a:extLst>
          </p:cNvPr>
          <p:cNvCxnSpPr>
            <a:cxnSpLocks/>
          </p:cNvCxnSpPr>
          <p:nvPr/>
        </p:nvCxnSpPr>
        <p:spPr>
          <a:xfrm>
            <a:off x="2037347" y="3970419"/>
            <a:ext cx="487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5E5C6C-1DF3-B143-94E1-E1C986FBF9C4}"/>
              </a:ext>
            </a:extLst>
          </p:cNvPr>
          <p:cNvCxnSpPr>
            <a:cxnSpLocks/>
          </p:cNvCxnSpPr>
          <p:nvPr/>
        </p:nvCxnSpPr>
        <p:spPr>
          <a:xfrm>
            <a:off x="1604211" y="4780547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4DB4E-F1AD-024B-A504-1484ECBDF505}"/>
              </a:ext>
            </a:extLst>
          </p:cNvPr>
          <p:cNvCxnSpPr>
            <a:cxnSpLocks/>
          </p:cNvCxnSpPr>
          <p:nvPr/>
        </p:nvCxnSpPr>
        <p:spPr>
          <a:xfrm>
            <a:off x="1283368" y="5606715"/>
            <a:ext cx="5630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BBA95D6-C10C-AD4D-8852-F2D3EFF2A554}"/>
              </a:ext>
            </a:extLst>
          </p:cNvPr>
          <p:cNvSpPr/>
          <p:nvPr/>
        </p:nvSpPr>
        <p:spPr>
          <a:xfrm>
            <a:off x="4459716" y="5422223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5B94E23-1ADD-7F4A-AE10-EBBA46EAE89D}"/>
              </a:ext>
            </a:extLst>
          </p:cNvPr>
          <p:cNvSpPr/>
          <p:nvPr/>
        </p:nvSpPr>
        <p:spPr>
          <a:xfrm>
            <a:off x="5871411" y="3737807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2FEA57-D400-F340-84E4-D7193C46760F}"/>
              </a:ext>
            </a:extLst>
          </p:cNvPr>
          <p:cNvSpPr/>
          <p:nvPr/>
        </p:nvSpPr>
        <p:spPr>
          <a:xfrm>
            <a:off x="5237750" y="4563971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4E1046-0E75-6747-8F18-ED5E3816FBC7}"/>
              </a:ext>
            </a:extLst>
          </p:cNvPr>
          <p:cNvSpPr/>
          <p:nvPr/>
        </p:nvSpPr>
        <p:spPr>
          <a:xfrm>
            <a:off x="4940974" y="2951745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63BB717-163A-7A46-BDB6-B9EE6DE7E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715" y1="81085" x2="37475" y2="79993"/>
                        <a14:foregroundMark x1="37078" y1="81614" x2="38095" y2="80258"/>
                        <a14:foregroundMark x1="37674" y1="81085" x2="36855" y2="81085"/>
                        <a14:foregroundMark x1="35838" y1="66005" x2="37674" y2="66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90596">
            <a:off x="6630826" y="1558725"/>
            <a:ext cx="4987404" cy="37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00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03000E-15BF-0F46-8640-B3EA875D0384}"/>
              </a:ext>
            </a:extLst>
          </p:cNvPr>
          <p:cNvCxnSpPr>
            <a:cxnSpLocks/>
          </p:cNvCxnSpPr>
          <p:nvPr/>
        </p:nvCxnSpPr>
        <p:spPr>
          <a:xfrm>
            <a:off x="1604211" y="3144253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Alternative B</a:t>
            </a:r>
            <a:r>
              <a:rPr lang="en-US" dirty="0">
                <a:solidFill>
                  <a:schemeClr val="accent5"/>
                </a:solidFill>
                <a:latin typeface="Gill Sans MT" panose="020B0502020104020203" pitchFamily="34" charset="77"/>
              </a:rPr>
              <a:t>:</a:t>
            </a:r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 </a:t>
            </a:r>
            <a:r>
              <a:rPr lang="en-US" dirty="0">
                <a:latin typeface="Gill Sans MT" panose="020B0502020104020203" pitchFamily="34" charset="77"/>
              </a:rPr>
              <a:t>scores low on taste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87CAF1-D70E-AC45-9438-B246DA1CF93B}"/>
              </a:ext>
            </a:extLst>
          </p:cNvPr>
          <p:cNvGraphicFramePr/>
          <p:nvPr/>
        </p:nvGraphicFramePr>
        <p:xfrm>
          <a:off x="311218" y="1398694"/>
          <a:ext cx="6827520" cy="330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5A6578-95FA-1648-BD17-DE1FB8CDDF55}"/>
              </a:ext>
            </a:extLst>
          </p:cNvPr>
          <p:cNvSpPr txBox="1"/>
          <p:nvPr/>
        </p:nvSpPr>
        <p:spPr>
          <a:xfrm>
            <a:off x="409072" y="1973177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A3AE0-5B7E-434D-B4DD-8306908C6BD9}"/>
              </a:ext>
            </a:extLst>
          </p:cNvPr>
          <p:cNvSpPr txBox="1"/>
          <p:nvPr/>
        </p:nvSpPr>
        <p:spPr>
          <a:xfrm>
            <a:off x="433139" y="2951747"/>
            <a:ext cx="243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APPEARANCE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TEXTURE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7AB778-ADC5-D14C-92E8-8CEB509BE44B}"/>
              </a:ext>
            </a:extLst>
          </p:cNvPr>
          <p:cNvCxnSpPr>
            <a:cxnSpLocks/>
          </p:cNvCxnSpPr>
          <p:nvPr/>
        </p:nvCxnSpPr>
        <p:spPr>
          <a:xfrm>
            <a:off x="2037347" y="3970419"/>
            <a:ext cx="487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5E5C6C-1DF3-B143-94E1-E1C986FBF9C4}"/>
              </a:ext>
            </a:extLst>
          </p:cNvPr>
          <p:cNvCxnSpPr>
            <a:cxnSpLocks/>
          </p:cNvCxnSpPr>
          <p:nvPr/>
        </p:nvCxnSpPr>
        <p:spPr>
          <a:xfrm>
            <a:off x="1604211" y="4780547"/>
            <a:ext cx="5309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4DB4E-F1AD-024B-A504-1484ECBDF505}"/>
              </a:ext>
            </a:extLst>
          </p:cNvPr>
          <p:cNvCxnSpPr>
            <a:cxnSpLocks/>
          </p:cNvCxnSpPr>
          <p:nvPr/>
        </p:nvCxnSpPr>
        <p:spPr>
          <a:xfrm>
            <a:off x="1283368" y="5606715"/>
            <a:ext cx="5630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BBA95D6-C10C-AD4D-8852-F2D3EFF2A554}"/>
              </a:ext>
            </a:extLst>
          </p:cNvPr>
          <p:cNvSpPr/>
          <p:nvPr/>
        </p:nvSpPr>
        <p:spPr>
          <a:xfrm>
            <a:off x="4459716" y="5422223"/>
            <a:ext cx="457200" cy="457200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5B94E23-1ADD-7F4A-AE10-EBBA46EAE89D}"/>
              </a:ext>
            </a:extLst>
          </p:cNvPr>
          <p:cNvSpPr/>
          <p:nvPr/>
        </p:nvSpPr>
        <p:spPr>
          <a:xfrm>
            <a:off x="5871411" y="3737807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2FEA57-D400-F340-84E4-D7193C46760F}"/>
              </a:ext>
            </a:extLst>
          </p:cNvPr>
          <p:cNvSpPr/>
          <p:nvPr/>
        </p:nvSpPr>
        <p:spPr>
          <a:xfrm>
            <a:off x="5237750" y="4563971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4E1046-0E75-6747-8F18-ED5E3816FBC7}"/>
              </a:ext>
            </a:extLst>
          </p:cNvPr>
          <p:cNvSpPr/>
          <p:nvPr/>
        </p:nvSpPr>
        <p:spPr>
          <a:xfrm>
            <a:off x="4940974" y="2951745"/>
            <a:ext cx="457200" cy="457200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D2AD71F-7183-E148-B475-A00B82A7A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715" y1="81085" x2="37475" y2="79993"/>
                        <a14:foregroundMark x1="37078" y1="81614" x2="38095" y2="80258"/>
                        <a14:foregroundMark x1="37674" y1="81085" x2="36855" y2="81085"/>
                        <a14:foregroundMark x1="35838" y1="66005" x2="37674" y2="66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90596">
            <a:off x="6630826" y="1558725"/>
            <a:ext cx="4987404" cy="37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42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Alternative B</a:t>
            </a:r>
            <a:r>
              <a:rPr lang="en-US" dirty="0">
                <a:solidFill>
                  <a:schemeClr val="accent5"/>
                </a:solidFill>
                <a:latin typeface="Gill Sans MT" panose="020B0502020104020203" pitchFamily="34" charset="77"/>
              </a:rPr>
              <a:t>:</a:t>
            </a:r>
            <a:r>
              <a:rPr lang="en-US" dirty="0">
                <a:latin typeface="Gill Sans MT" panose="020B0502020104020203" pitchFamily="34" charset="77"/>
              </a:rPr>
              <a:t>  let’s look at the detail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F1506B0-7F51-2E46-9569-439C8E9946B6}"/>
              </a:ext>
            </a:extLst>
          </p:cNvPr>
          <p:cNvGraphicFramePr/>
          <p:nvPr/>
        </p:nvGraphicFramePr>
        <p:xfrm>
          <a:off x="248652" y="1395663"/>
          <a:ext cx="6954253" cy="4973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109DA6-CC54-2D48-B8CC-8DF06DE4826D}"/>
              </a:ext>
            </a:extLst>
          </p:cNvPr>
          <p:cNvSpPr txBox="1"/>
          <p:nvPr/>
        </p:nvSpPr>
        <p:spPr>
          <a:xfrm>
            <a:off x="1411705" y="2021878"/>
            <a:ext cx="60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TOO LITTLE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|  JUST ABOUT RIGHT  |  </a:t>
            </a:r>
            <a:r>
              <a:rPr lang="en-US" b="1" dirty="0">
                <a:solidFill>
                  <a:schemeClr val="accent5"/>
                </a:solidFill>
              </a:rPr>
              <a:t>TOO MUCH</a:t>
            </a:r>
          </a:p>
        </p:txBody>
      </p:sp>
    </p:spTree>
    <p:extLst>
      <p:ext uri="{BB962C8B-B14F-4D97-AF65-F5344CB8AC3E}">
        <p14:creationId xmlns:p14="http://schemas.microsoft.com/office/powerpoint/2010/main" val="1409208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Alternative B</a:t>
            </a:r>
            <a:r>
              <a:rPr lang="en-US" dirty="0">
                <a:solidFill>
                  <a:schemeClr val="accent5"/>
                </a:solidFill>
                <a:latin typeface="Gill Sans MT" panose="020B0502020104020203" pitchFamily="34" charset="77"/>
              </a:rPr>
              <a:t>:</a:t>
            </a:r>
            <a:r>
              <a:rPr lang="en-US" dirty="0">
                <a:latin typeface="Gill Sans MT" panose="020B0502020104020203" pitchFamily="34" charset="77"/>
              </a:rPr>
              <a:t>  many aspects are in balance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F1506B0-7F51-2E46-9569-439C8E9946B6}"/>
              </a:ext>
            </a:extLst>
          </p:cNvPr>
          <p:cNvGraphicFramePr/>
          <p:nvPr/>
        </p:nvGraphicFramePr>
        <p:xfrm>
          <a:off x="248652" y="1395663"/>
          <a:ext cx="6954253" cy="4973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109DA6-CC54-2D48-B8CC-8DF06DE4826D}"/>
              </a:ext>
            </a:extLst>
          </p:cNvPr>
          <p:cNvSpPr txBox="1"/>
          <p:nvPr/>
        </p:nvSpPr>
        <p:spPr>
          <a:xfrm>
            <a:off x="1411705" y="2021878"/>
            <a:ext cx="60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TOO LITTLE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|  JUST ABOUT RIGHT  |  </a:t>
            </a:r>
            <a:r>
              <a:rPr lang="en-US" b="1" dirty="0">
                <a:solidFill>
                  <a:schemeClr val="accent5"/>
                </a:solidFill>
              </a:rPr>
              <a:t>TOO MUCH</a:t>
            </a:r>
          </a:p>
        </p:txBody>
      </p:sp>
    </p:spTree>
    <p:extLst>
      <p:ext uri="{BB962C8B-B14F-4D97-AF65-F5344CB8AC3E}">
        <p14:creationId xmlns:p14="http://schemas.microsoft.com/office/powerpoint/2010/main" val="885200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Alternative B</a:t>
            </a:r>
            <a:r>
              <a:rPr lang="en-US" dirty="0">
                <a:solidFill>
                  <a:schemeClr val="accent5"/>
                </a:solidFill>
                <a:latin typeface="Gill Sans MT" panose="020B0502020104020203" pitchFamily="34" charset="77"/>
              </a:rPr>
              <a:t>:</a:t>
            </a:r>
            <a:r>
              <a:rPr lang="en-US" dirty="0">
                <a:latin typeface="Gill Sans MT" panose="020B0502020104020203" pitchFamily="34" charset="77"/>
              </a:rPr>
              <a:t>  too salty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F1506B0-7F51-2E46-9569-439C8E9946B6}"/>
              </a:ext>
            </a:extLst>
          </p:cNvPr>
          <p:cNvGraphicFramePr/>
          <p:nvPr/>
        </p:nvGraphicFramePr>
        <p:xfrm>
          <a:off x="248652" y="1395663"/>
          <a:ext cx="6954253" cy="4973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109DA6-CC54-2D48-B8CC-8DF06DE4826D}"/>
              </a:ext>
            </a:extLst>
          </p:cNvPr>
          <p:cNvSpPr txBox="1"/>
          <p:nvPr/>
        </p:nvSpPr>
        <p:spPr>
          <a:xfrm>
            <a:off x="1411705" y="2021878"/>
            <a:ext cx="60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TOO LITTLE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|  JUST ABOUT RIGHT  |  </a:t>
            </a:r>
            <a:r>
              <a:rPr lang="en-US" b="1" dirty="0">
                <a:solidFill>
                  <a:schemeClr val="accent5"/>
                </a:solidFill>
              </a:rPr>
              <a:t>TOO MUCH</a:t>
            </a:r>
          </a:p>
        </p:txBody>
      </p:sp>
    </p:spTree>
    <p:extLst>
      <p:ext uri="{BB962C8B-B14F-4D97-AF65-F5344CB8AC3E}">
        <p14:creationId xmlns:p14="http://schemas.microsoft.com/office/powerpoint/2010/main" val="2791849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Participants assessed individual ingredients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585FFFD-321C-F64B-900F-3A63A93EE039}"/>
              </a:ext>
            </a:extLst>
          </p:cNvPr>
          <p:cNvGraphicFramePr/>
          <p:nvPr/>
        </p:nvGraphicFramePr>
        <p:xfrm>
          <a:off x="395707" y="1427747"/>
          <a:ext cx="6726988" cy="4742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C170B1-B86F-524A-910A-04B0AF75AA8E}"/>
              </a:ext>
            </a:extLst>
          </p:cNvPr>
          <p:cNvSpPr txBox="1"/>
          <p:nvPr/>
        </p:nvSpPr>
        <p:spPr>
          <a:xfrm>
            <a:off x="2414332" y="1973177"/>
            <a:ext cx="499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</p:spTree>
    <p:extLst>
      <p:ext uri="{BB962C8B-B14F-4D97-AF65-F5344CB8AC3E}">
        <p14:creationId xmlns:p14="http://schemas.microsoft.com/office/powerpoint/2010/main" val="3158297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Liking varies markedly by ingredient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585FFFD-321C-F64B-900F-3A63A93EE039}"/>
              </a:ext>
            </a:extLst>
          </p:cNvPr>
          <p:cNvGraphicFramePr/>
          <p:nvPr/>
        </p:nvGraphicFramePr>
        <p:xfrm>
          <a:off x="395707" y="1427747"/>
          <a:ext cx="6726988" cy="4742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C170B1-B86F-524A-910A-04B0AF75AA8E}"/>
              </a:ext>
            </a:extLst>
          </p:cNvPr>
          <p:cNvSpPr txBox="1"/>
          <p:nvPr/>
        </p:nvSpPr>
        <p:spPr>
          <a:xfrm>
            <a:off x="2414332" y="1973177"/>
            <a:ext cx="499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</p:spTree>
    <p:extLst>
      <p:ext uri="{BB962C8B-B14F-4D97-AF65-F5344CB8AC3E}">
        <p14:creationId xmlns:p14="http://schemas.microsoft.com/office/powerpoint/2010/main" val="3024698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People love macadamia nuts (we knew that!)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585FFFD-321C-F64B-900F-3A63A93EE039}"/>
              </a:ext>
            </a:extLst>
          </p:cNvPr>
          <p:cNvGraphicFramePr/>
          <p:nvPr/>
        </p:nvGraphicFramePr>
        <p:xfrm>
          <a:off x="395707" y="1427747"/>
          <a:ext cx="6726988" cy="4742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C170B1-B86F-524A-910A-04B0AF75AA8E}"/>
              </a:ext>
            </a:extLst>
          </p:cNvPr>
          <p:cNvSpPr txBox="1"/>
          <p:nvPr/>
        </p:nvSpPr>
        <p:spPr>
          <a:xfrm>
            <a:off x="2414332" y="1973177"/>
            <a:ext cx="499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</p:spTree>
    <p:extLst>
      <p:ext uri="{BB962C8B-B14F-4D97-AF65-F5344CB8AC3E}">
        <p14:creationId xmlns:p14="http://schemas.microsoft.com/office/powerpoint/2010/main" val="3977189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Many people dislike hazelnuts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585FFFD-321C-F64B-900F-3A63A93EE039}"/>
              </a:ext>
            </a:extLst>
          </p:cNvPr>
          <p:cNvGraphicFramePr/>
          <p:nvPr/>
        </p:nvGraphicFramePr>
        <p:xfrm>
          <a:off x="395707" y="1427747"/>
          <a:ext cx="6726988" cy="4742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C170B1-B86F-524A-910A-04B0AF75AA8E}"/>
              </a:ext>
            </a:extLst>
          </p:cNvPr>
          <p:cNvSpPr txBox="1"/>
          <p:nvPr/>
        </p:nvSpPr>
        <p:spPr>
          <a:xfrm>
            <a:off x="2414332" y="1973177"/>
            <a:ext cx="499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</p:spTree>
    <p:extLst>
      <p:ext uri="{BB962C8B-B14F-4D97-AF65-F5344CB8AC3E}">
        <p14:creationId xmlns:p14="http://schemas.microsoft.com/office/powerpoint/2010/main" val="274222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 today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876C13-97EB-C64D-8C40-C3C384659F49}"/>
              </a:ext>
            </a:extLst>
          </p:cNvPr>
          <p:cNvSpPr/>
          <p:nvPr/>
        </p:nvSpPr>
        <p:spPr>
          <a:xfrm>
            <a:off x="442615" y="1498753"/>
            <a:ext cx="998991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38100">
                  <a:solidFill>
                    <a:schemeClr val="tx2"/>
                  </a:solidFill>
                  <a:prstDash val="solid"/>
                </a:ln>
                <a:solidFill>
                  <a:schemeClr val="accent5"/>
                </a:solidFill>
                <a:latin typeface="Optima" panose="02000503060000020004" pitchFamily="2" charset="0"/>
              </a:rPr>
              <a:t>1</a:t>
            </a:r>
          </a:p>
          <a:p>
            <a:pPr algn="ctr"/>
            <a:r>
              <a:rPr lang="en-US" sz="11500" b="1" dirty="0">
                <a:ln w="38100">
                  <a:solidFill>
                    <a:schemeClr val="tx2"/>
                  </a:solidFill>
                  <a:prstDash val="solid"/>
                </a:ln>
                <a:solidFill>
                  <a:schemeClr val="accent5"/>
                </a:solidFill>
              </a:rPr>
              <a:t>2</a:t>
            </a:r>
            <a:endParaRPr lang="en-US" sz="11500" b="1" cap="none" spc="0" dirty="0">
              <a:ln w="38100">
                <a:solidFill>
                  <a:schemeClr val="tx2"/>
                </a:solidFill>
                <a:prstDash val="solid"/>
              </a:ln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157C-213B-264B-8534-09C4690005DB}"/>
              </a:ext>
            </a:extLst>
          </p:cNvPr>
          <p:cNvSpPr txBox="1"/>
          <p:nvPr/>
        </p:nvSpPr>
        <p:spPr>
          <a:xfrm>
            <a:off x="1441606" y="1884218"/>
            <a:ext cx="10031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Share the findings </a:t>
            </a:r>
          </a:p>
          <a:p>
            <a:r>
              <a:rPr lang="en-US" sz="3600" dirty="0">
                <a:solidFill>
                  <a:schemeClr val="tx2"/>
                </a:solidFill>
              </a:rPr>
              <a:t>from our deep dive analyses and taste test study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b="1" dirty="0">
                <a:solidFill>
                  <a:schemeClr val="tx2"/>
                </a:solidFill>
              </a:rPr>
              <a:t>Frame a discussion </a:t>
            </a:r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about the relative importance of price vs. consumer preference to determine where to go from here</a:t>
            </a:r>
          </a:p>
        </p:txBody>
      </p:sp>
    </p:spTree>
    <p:extLst>
      <p:ext uri="{BB962C8B-B14F-4D97-AF65-F5344CB8AC3E}">
        <p14:creationId xmlns:p14="http://schemas.microsoft.com/office/powerpoint/2010/main" val="4004863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Unexpected finding: people really like coconut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585FFFD-321C-F64B-900F-3A63A93EE039}"/>
              </a:ext>
            </a:extLst>
          </p:cNvPr>
          <p:cNvGraphicFramePr/>
          <p:nvPr/>
        </p:nvGraphicFramePr>
        <p:xfrm>
          <a:off x="395707" y="1427747"/>
          <a:ext cx="6726988" cy="4742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C170B1-B86F-524A-910A-04B0AF75AA8E}"/>
              </a:ext>
            </a:extLst>
          </p:cNvPr>
          <p:cNvSpPr txBox="1"/>
          <p:nvPr/>
        </p:nvSpPr>
        <p:spPr>
          <a:xfrm>
            <a:off x="2414332" y="1973177"/>
            <a:ext cx="499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EXTREMELY</a:t>
            </a:r>
          </a:p>
        </p:txBody>
      </p:sp>
    </p:spTree>
    <p:extLst>
      <p:ext uri="{BB962C8B-B14F-4D97-AF65-F5344CB8AC3E}">
        <p14:creationId xmlns:p14="http://schemas.microsoft.com/office/powerpoint/2010/main" val="952912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44E1E-ED6D-3B44-9799-69702E24790B}"/>
              </a:ext>
            </a:extLst>
          </p:cNvPr>
          <p:cNvSpPr txBox="1"/>
          <p:nvPr/>
        </p:nvSpPr>
        <p:spPr>
          <a:xfrm>
            <a:off x="3147933" y="905232"/>
            <a:ext cx="782486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>
                <a:solidFill>
                  <a:srgbClr val="808AAA"/>
                </a:solidFill>
              </a:rPr>
              <a:t>The apricot one was awful, but </a:t>
            </a:r>
          </a:p>
          <a:p>
            <a:r>
              <a:rPr lang="en-US" sz="4600" dirty="0">
                <a:solidFill>
                  <a:srgbClr val="808AAA"/>
                </a:solidFill>
              </a:rPr>
              <a:t>I really liked the coconut. </a:t>
            </a:r>
          </a:p>
          <a:p>
            <a:r>
              <a:rPr lang="en-US" sz="4600" dirty="0">
                <a:solidFill>
                  <a:srgbClr val="808AAA"/>
                </a:solidFill>
              </a:rPr>
              <a:t>It added good crunch. </a:t>
            </a:r>
          </a:p>
          <a:p>
            <a:r>
              <a:rPr lang="en-US" sz="4600" b="1" dirty="0">
                <a:solidFill>
                  <a:schemeClr val="bg1"/>
                </a:solidFill>
              </a:rPr>
              <a:t>Have you thought about adding coconut to the mix with the macadamia nuts? </a:t>
            </a:r>
          </a:p>
          <a:p>
            <a:r>
              <a:rPr lang="en-US" sz="4600" dirty="0">
                <a:solidFill>
                  <a:srgbClr val="808AAA"/>
                </a:solidFill>
              </a:rPr>
              <a:t>I’d buy that!</a:t>
            </a:r>
            <a:endParaRPr lang="en-US" sz="5400" dirty="0">
              <a:solidFill>
                <a:srgbClr val="808AA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E1183-6498-6F43-98E1-79CE014A55B0}"/>
              </a:ext>
            </a:extLst>
          </p:cNvPr>
          <p:cNvSpPr txBox="1"/>
          <p:nvPr/>
        </p:nvSpPr>
        <p:spPr>
          <a:xfrm>
            <a:off x="314794" y="-627352"/>
            <a:ext cx="4182255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00" dirty="0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4597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Recommendation: </a:t>
            </a:r>
            <a:r>
              <a:rPr lang="en-US" b="1" dirty="0">
                <a:latin typeface="Gill Sans MT" panose="020B0502020104020203" pitchFamily="34" charset="77"/>
              </a:rPr>
              <a:t>a new alternative mix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4E3532-8C27-E04A-89FD-4FF6B144E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81" t="23333" r="43472" b="7284"/>
          <a:stretch/>
        </p:blipFill>
        <p:spPr>
          <a:xfrm>
            <a:off x="1972733" y="1600200"/>
            <a:ext cx="4919134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58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Three options to consider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F3B081-55DC-CC47-B31D-8530561D8824}"/>
              </a:ext>
            </a:extLst>
          </p:cNvPr>
          <p:cNvSpPr/>
          <p:nvPr/>
        </p:nvSpPr>
        <p:spPr>
          <a:xfrm>
            <a:off x="442615" y="1081661"/>
            <a:ext cx="998991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38100">
                  <a:solidFill>
                    <a:schemeClr val="tx2"/>
                  </a:solidFill>
                  <a:prstDash val="solid"/>
                </a:ln>
                <a:solidFill>
                  <a:schemeClr val="accent5"/>
                </a:solidFill>
              </a:rPr>
              <a:t>1</a:t>
            </a:r>
          </a:p>
          <a:p>
            <a:pPr algn="ctr"/>
            <a:r>
              <a:rPr lang="en-US" sz="11500" b="1" dirty="0">
                <a:ln w="38100">
                  <a:solidFill>
                    <a:schemeClr val="tx2"/>
                  </a:solidFill>
                  <a:prstDash val="solid"/>
                </a:ln>
                <a:solidFill>
                  <a:schemeClr val="accent5"/>
                </a:solidFill>
              </a:rPr>
              <a:t>2</a:t>
            </a:r>
          </a:p>
          <a:p>
            <a:pPr algn="ctr"/>
            <a:r>
              <a:rPr lang="en-US" sz="11500" b="1" cap="none" spc="0" dirty="0">
                <a:ln w="38100">
                  <a:solidFill>
                    <a:schemeClr val="tx2"/>
                  </a:solidFill>
                  <a:prstDash val="solid"/>
                </a:ln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968A8-22E0-A244-9D95-4AB6CE84AEC6}"/>
              </a:ext>
            </a:extLst>
          </p:cNvPr>
          <p:cNvSpPr txBox="1"/>
          <p:nvPr/>
        </p:nvSpPr>
        <p:spPr>
          <a:xfrm>
            <a:off x="1441606" y="1467126"/>
            <a:ext cx="100310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Raise price</a:t>
            </a:r>
          </a:p>
          <a:p>
            <a:r>
              <a:rPr lang="en-US" sz="3600" dirty="0">
                <a:solidFill>
                  <a:schemeClr val="tx2"/>
                </a:solidFill>
              </a:rPr>
              <a:t>Keep the current mix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b="1" dirty="0">
                <a:solidFill>
                  <a:schemeClr val="tx2"/>
                </a:solidFill>
              </a:rPr>
              <a:t>Go direct to market with new alternative mix</a:t>
            </a:r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i="1" dirty="0">
                <a:solidFill>
                  <a:schemeClr val="tx2"/>
                </a:solidFill>
              </a:rPr>
              <a:t>Reduce</a:t>
            </a:r>
            <a:r>
              <a:rPr lang="en-US" sz="3600" dirty="0">
                <a:solidFill>
                  <a:schemeClr val="tx2"/>
                </a:solidFill>
              </a:rPr>
              <a:t> macadamia nuts, introduce coconut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b="1" dirty="0">
                <a:solidFill>
                  <a:schemeClr val="tx2"/>
                </a:solidFill>
              </a:rPr>
              <a:t>Run additional tests &amp; analysis</a:t>
            </a:r>
          </a:p>
          <a:p>
            <a:r>
              <a:rPr lang="en-US" sz="3600" dirty="0">
                <a:solidFill>
                  <a:schemeClr val="tx2"/>
                </a:solidFill>
              </a:rPr>
              <a:t>Test new alternative mix, then reassess</a:t>
            </a:r>
          </a:p>
        </p:txBody>
      </p:sp>
    </p:spTree>
    <p:extLst>
      <p:ext uri="{BB962C8B-B14F-4D97-AF65-F5344CB8AC3E}">
        <p14:creationId xmlns:p14="http://schemas.microsoft.com/office/powerpoint/2010/main" val="2761356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C845-3B97-3B4A-BDAC-6CA27CDC7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magic is in the </a:t>
            </a:r>
            <a:br>
              <a:rPr lang="en-US" dirty="0"/>
            </a:br>
            <a:r>
              <a:rPr lang="en-US" dirty="0"/>
              <a:t>macadamia nuts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A9E14-6548-B74F-B016-6D611BACA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Strategic Client Services</a:t>
            </a:r>
          </a:p>
        </p:txBody>
      </p:sp>
    </p:spTree>
    <p:extLst>
      <p:ext uri="{BB962C8B-B14F-4D97-AF65-F5344CB8AC3E}">
        <p14:creationId xmlns:p14="http://schemas.microsoft.com/office/powerpoint/2010/main" val="224743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9BCE1E-47BE-CC4E-ABAB-3827EEB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TRIX trail: the path we took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46C39-7149-CB49-B56B-9C84F11B2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1499" t="16405" r="11598" b="22910"/>
          <a:stretch/>
        </p:blipFill>
        <p:spPr>
          <a:xfrm>
            <a:off x="376370" y="1413025"/>
            <a:ext cx="8911729" cy="476785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2A5B1F5-A72A-CA43-BF5C-0508C5430FDD}"/>
              </a:ext>
            </a:extLst>
          </p:cNvPr>
          <p:cNvSpPr/>
          <p:nvPr/>
        </p:nvSpPr>
        <p:spPr>
          <a:xfrm>
            <a:off x="557669" y="2895600"/>
            <a:ext cx="341491" cy="33403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8E9BE0-5760-A34D-8255-155A3AA04536}"/>
              </a:ext>
            </a:extLst>
          </p:cNvPr>
          <p:cNvSpPr/>
          <p:nvPr/>
        </p:nvSpPr>
        <p:spPr>
          <a:xfrm>
            <a:off x="2718581" y="5646436"/>
            <a:ext cx="341491" cy="334031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169AD1-C999-4C44-8A02-1F18E9D673F8}"/>
              </a:ext>
            </a:extLst>
          </p:cNvPr>
          <p:cNvSpPr/>
          <p:nvPr/>
        </p:nvSpPr>
        <p:spPr>
          <a:xfrm>
            <a:off x="4832234" y="1680188"/>
            <a:ext cx="341491" cy="334031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77AD6C-3ECA-7C4E-8256-115A83EB89D4}"/>
              </a:ext>
            </a:extLst>
          </p:cNvPr>
          <p:cNvSpPr/>
          <p:nvPr/>
        </p:nvSpPr>
        <p:spPr>
          <a:xfrm>
            <a:off x="8913589" y="3062615"/>
            <a:ext cx="341491" cy="33403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9A5601-5A70-6F43-9C19-DF8F36294ABF}"/>
              </a:ext>
            </a:extLst>
          </p:cNvPr>
          <p:cNvSpPr/>
          <p:nvPr/>
        </p:nvSpPr>
        <p:spPr>
          <a:xfrm>
            <a:off x="7557777" y="5592746"/>
            <a:ext cx="341491" cy="33403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08B89E-593B-F545-844C-90AA1C36170D}"/>
              </a:ext>
            </a:extLst>
          </p:cNvPr>
          <p:cNvSpPr txBox="1"/>
          <p:nvPr/>
        </p:nvSpPr>
        <p:spPr>
          <a:xfrm>
            <a:off x="844033" y="1289337"/>
            <a:ext cx="2570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PROJECT </a:t>
            </a:r>
          </a:p>
          <a:p>
            <a:r>
              <a:rPr lang="en-US" dirty="0">
                <a:solidFill>
                  <a:schemeClr val="tx2"/>
                </a:solidFill>
              </a:rPr>
              <a:t>  INCEPTION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8C0DA-E7F3-4F4D-A36F-214658A7ABEE}"/>
              </a:ext>
            </a:extLst>
          </p:cNvPr>
          <p:cNvSpPr txBox="1"/>
          <p:nvPr/>
        </p:nvSpPr>
        <p:spPr>
          <a:xfrm>
            <a:off x="8231352" y="5632581"/>
            <a:ext cx="176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AEA40-4DEE-634E-BAF9-88E5E1057616}"/>
              </a:ext>
            </a:extLst>
          </p:cNvPr>
          <p:cNvSpPr txBox="1"/>
          <p:nvPr/>
        </p:nvSpPr>
        <p:spPr>
          <a:xfrm>
            <a:off x="543978" y="3242853"/>
            <a:ext cx="2803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The price of nuts </a:t>
            </a:r>
          </a:p>
          <a:p>
            <a:r>
              <a:rPr lang="en-US" dirty="0">
                <a:solidFill>
                  <a:schemeClr val="accent2"/>
                </a:solidFill>
              </a:rPr>
              <a:t>(and other ingredients)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E5032-02B4-3A4D-8817-A4CCA4BDE086}"/>
              </a:ext>
            </a:extLst>
          </p:cNvPr>
          <p:cNvSpPr txBox="1"/>
          <p:nvPr/>
        </p:nvSpPr>
        <p:spPr>
          <a:xfrm>
            <a:off x="647361" y="5577161"/>
            <a:ext cx="201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5"/>
                </a:solidFill>
              </a:rPr>
              <a:t>Packaging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24D860-EEB8-DF44-A6F1-E5691CAEB9BD}"/>
              </a:ext>
            </a:extLst>
          </p:cNvPr>
          <p:cNvSpPr txBox="1"/>
          <p:nvPr/>
        </p:nvSpPr>
        <p:spPr>
          <a:xfrm>
            <a:off x="5182514" y="1622969"/>
            <a:ext cx="280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Competitor analysis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55A46-CD83-A443-B497-66317F6752F6}"/>
              </a:ext>
            </a:extLst>
          </p:cNvPr>
          <p:cNvSpPr txBox="1"/>
          <p:nvPr/>
        </p:nvSpPr>
        <p:spPr>
          <a:xfrm>
            <a:off x="9274244" y="2979811"/>
            <a:ext cx="197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Taste test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study design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BC6E6-BAAF-FD4F-B808-E73CAC08789E}"/>
              </a:ext>
            </a:extLst>
          </p:cNvPr>
          <p:cNvSpPr txBox="1"/>
          <p:nvPr/>
        </p:nvSpPr>
        <p:spPr>
          <a:xfrm>
            <a:off x="5708063" y="5525980"/>
            <a:ext cx="1856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</a:rPr>
              <a:t>Taste test</a:t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tx2"/>
                </a:solidFill>
              </a:rPr>
              <a:t>analysis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2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5C12-E9C2-3F4A-B0AB-5A6745D8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TRIX story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B60B50C-7D80-6847-9C9E-12A5BA06A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11728"/>
              </p:ext>
            </p:extLst>
          </p:nvPr>
        </p:nvGraphicFramePr>
        <p:xfrm>
          <a:off x="334210" y="1138174"/>
          <a:ext cx="8907669" cy="5339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921A9E-72B4-7247-80C2-750EB39E325B}"/>
              </a:ext>
            </a:extLst>
          </p:cNvPr>
          <p:cNvSpPr txBox="1"/>
          <p:nvPr/>
        </p:nvSpPr>
        <p:spPr>
          <a:xfrm>
            <a:off x="8639643" y="6355309"/>
            <a:ext cx="1299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PROJECTED</a:t>
            </a:r>
          </a:p>
        </p:txBody>
      </p:sp>
    </p:spTree>
    <p:extLst>
      <p:ext uri="{BB962C8B-B14F-4D97-AF65-F5344CB8AC3E}">
        <p14:creationId xmlns:p14="http://schemas.microsoft.com/office/powerpoint/2010/main" val="30858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5C12-E9C2-3F4A-B0AB-5A6745D8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TRIX story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B60B50C-7D80-6847-9C9E-12A5BA06A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287813"/>
              </p:ext>
            </p:extLst>
          </p:nvPr>
        </p:nvGraphicFramePr>
        <p:xfrm>
          <a:off x="334210" y="1138174"/>
          <a:ext cx="8907669" cy="5339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5C0BD2E-3DB6-5948-9EC3-9BFA388ECB6F}"/>
              </a:ext>
            </a:extLst>
          </p:cNvPr>
          <p:cNvSpPr txBox="1"/>
          <p:nvPr/>
        </p:nvSpPr>
        <p:spPr>
          <a:xfrm>
            <a:off x="8639643" y="6355309"/>
            <a:ext cx="1299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FCE77-DF0B-CD42-8467-0518B3760781}"/>
              </a:ext>
            </a:extLst>
          </p:cNvPr>
          <p:cNvSpPr txBox="1"/>
          <p:nvPr/>
        </p:nvSpPr>
        <p:spPr>
          <a:xfrm>
            <a:off x="9027055" y="1670006"/>
            <a:ext cx="234855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TRIX</a:t>
            </a:r>
            <a:r>
              <a:rPr lang="en-US" sz="2000" dirty="0">
                <a:solidFill>
                  <a:schemeClr val="tx2"/>
                </a:solidFill>
              </a:rPr>
              <a:t> trail mix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7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TRIX</a:t>
            </a:r>
            <a:r>
              <a:rPr lang="en-US" sz="2000" dirty="0">
                <a:solidFill>
                  <a:schemeClr val="bg1"/>
                </a:solidFill>
              </a:rPr>
              <a:t> bites</a:t>
            </a:r>
          </a:p>
        </p:txBody>
      </p:sp>
    </p:spTree>
    <p:extLst>
      <p:ext uri="{BB962C8B-B14F-4D97-AF65-F5344CB8AC3E}">
        <p14:creationId xmlns:p14="http://schemas.microsoft.com/office/powerpoint/2010/main" val="65127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5C12-E9C2-3F4A-B0AB-5A6745D8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TRIX story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B60B50C-7D80-6847-9C9E-12A5BA06A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896270"/>
              </p:ext>
            </p:extLst>
          </p:nvPr>
        </p:nvGraphicFramePr>
        <p:xfrm>
          <a:off x="334210" y="1138174"/>
          <a:ext cx="8907669" cy="5339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D6C3DE-B18E-1F43-ABEA-F8DC506DC4B6}"/>
              </a:ext>
            </a:extLst>
          </p:cNvPr>
          <p:cNvSpPr txBox="1"/>
          <p:nvPr/>
        </p:nvSpPr>
        <p:spPr>
          <a:xfrm>
            <a:off x="9027055" y="1670006"/>
            <a:ext cx="234855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TRIX</a:t>
            </a:r>
            <a:r>
              <a:rPr lang="en-US" sz="2000" dirty="0">
                <a:solidFill>
                  <a:schemeClr val="tx2"/>
                </a:solidFill>
              </a:rPr>
              <a:t> trail mix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Competitor A</a:t>
            </a:r>
            <a:endParaRPr lang="en-US" sz="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Competitor B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TRIX</a:t>
            </a:r>
            <a:r>
              <a:rPr lang="en-US" sz="2000" dirty="0">
                <a:solidFill>
                  <a:schemeClr val="bg1"/>
                </a:solidFill>
              </a:rPr>
              <a:t> bars</a:t>
            </a:r>
          </a:p>
          <a:p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Competitor C</a:t>
            </a:r>
          </a:p>
          <a:p>
            <a:endParaRPr lang="en-US" sz="7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TRIX</a:t>
            </a:r>
            <a:r>
              <a:rPr lang="en-US" sz="2000" dirty="0">
                <a:solidFill>
                  <a:schemeClr val="bg1"/>
                </a:solidFill>
              </a:rPr>
              <a:t> bites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07C46-E0A4-5046-9692-E05547897B46}"/>
              </a:ext>
            </a:extLst>
          </p:cNvPr>
          <p:cNvSpPr txBox="1"/>
          <p:nvPr/>
        </p:nvSpPr>
        <p:spPr>
          <a:xfrm>
            <a:off x="8639643" y="6355309"/>
            <a:ext cx="1299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PROJECTED</a:t>
            </a:r>
          </a:p>
        </p:txBody>
      </p:sp>
    </p:spTree>
    <p:extLst>
      <p:ext uri="{BB962C8B-B14F-4D97-AF65-F5344CB8AC3E}">
        <p14:creationId xmlns:p14="http://schemas.microsoft.com/office/powerpoint/2010/main" val="211218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5C12-E9C2-3F4A-B0AB-5A6745D8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TRIX story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B60B50C-7D80-6847-9C9E-12A5BA06A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30316"/>
              </p:ext>
            </p:extLst>
          </p:nvPr>
        </p:nvGraphicFramePr>
        <p:xfrm>
          <a:off x="334210" y="1138174"/>
          <a:ext cx="8907669" cy="5339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D6C3DE-B18E-1F43-ABEA-F8DC506DC4B6}"/>
              </a:ext>
            </a:extLst>
          </p:cNvPr>
          <p:cNvSpPr txBox="1"/>
          <p:nvPr/>
        </p:nvSpPr>
        <p:spPr>
          <a:xfrm>
            <a:off x="9027055" y="1670006"/>
            <a:ext cx="234855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TRIX</a:t>
            </a:r>
            <a:r>
              <a:rPr lang="en-US" sz="2000" dirty="0">
                <a:solidFill>
                  <a:schemeClr val="tx2"/>
                </a:solidFill>
              </a:rPr>
              <a:t> trail mix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Competitor A</a:t>
            </a:r>
            <a:endParaRPr lang="en-US" sz="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Competitor B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TRIX</a:t>
            </a:r>
            <a:r>
              <a:rPr lang="en-US" sz="2000" dirty="0">
                <a:solidFill>
                  <a:schemeClr val="bg1"/>
                </a:solidFill>
              </a:rPr>
              <a:t> bars</a:t>
            </a:r>
          </a:p>
          <a:p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Competitor C</a:t>
            </a:r>
          </a:p>
          <a:p>
            <a:endParaRPr lang="en-US" sz="7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TRIX</a:t>
            </a:r>
            <a:r>
              <a:rPr lang="en-US" sz="2000" dirty="0">
                <a:solidFill>
                  <a:schemeClr val="bg1"/>
                </a:solidFill>
              </a:rPr>
              <a:t> bites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07C46-E0A4-5046-9692-E05547897B46}"/>
              </a:ext>
            </a:extLst>
          </p:cNvPr>
          <p:cNvSpPr txBox="1"/>
          <p:nvPr/>
        </p:nvSpPr>
        <p:spPr>
          <a:xfrm>
            <a:off x="8639643" y="6355309"/>
            <a:ext cx="1299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PROJECTED</a:t>
            </a:r>
          </a:p>
        </p:txBody>
      </p:sp>
    </p:spTree>
    <p:extLst>
      <p:ext uri="{BB962C8B-B14F-4D97-AF65-F5344CB8AC3E}">
        <p14:creationId xmlns:p14="http://schemas.microsoft.com/office/powerpoint/2010/main" val="2186449025"/>
      </p:ext>
    </p:extLst>
  </p:cSld>
  <p:clrMapOvr>
    <a:masterClrMapping/>
  </p:clrMapOvr>
</p:sld>
</file>

<file path=ppt/theme/theme1.xml><?xml version="1.0" encoding="utf-8"?>
<a:theme xmlns:a="http://schemas.openxmlformats.org/drawingml/2006/main" name="Arches Theme">
  <a:themeElements>
    <a:clrScheme name="Arches">
      <a:dk1>
        <a:srgbClr val="000000"/>
      </a:dk1>
      <a:lt1>
        <a:srgbClr val="FFFFFF"/>
      </a:lt1>
      <a:dk2>
        <a:srgbClr val="001855"/>
      </a:dk2>
      <a:lt2>
        <a:srgbClr val="C1DAE6"/>
      </a:lt2>
      <a:accent1>
        <a:srgbClr val="0270DE"/>
      </a:accent1>
      <a:accent2>
        <a:srgbClr val="FD8100"/>
      </a:accent2>
      <a:accent3>
        <a:srgbClr val="FAC700"/>
      </a:accent3>
      <a:accent4>
        <a:srgbClr val="001E62"/>
      </a:accent4>
      <a:accent5>
        <a:srgbClr val="00A4D8"/>
      </a:accent5>
      <a:accent6>
        <a:srgbClr val="79C1B4"/>
      </a:accent6>
      <a:hlink>
        <a:srgbClr val="287FD5"/>
      </a:hlink>
      <a:folHlink>
        <a:srgbClr val="287FD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311857</TotalTime>
  <Words>1144</Words>
  <Application>Microsoft Macintosh PowerPoint</Application>
  <PresentationFormat>Widescreen</PresentationFormat>
  <Paragraphs>388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Avenir Black</vt:lpstr>
      <vt:lpstr>Avenir Book</vt:lpstr>
      <vt:lpstr>Calibri</vt:lpstr>
      <vt:lpstr>Gill Sans MT</vt:lpstr>
      <vt:lpstr>Optima</vt:lpstr>
      <vt:lpstr>Phosphate Inline</vt:lpstr>
      <vt:lpstr>Arches Theme</vt:lpstr>
      <vt:lpstr>PowerPoint Presentation</vt:lpstr>
      <vt:lpstr>About this deck</vt:lpstr>
      <vt:lpstr>The magic is in the  macadamia nuts</vt:lpstr>
      <vt:lpstr>Goal today</vt:lpstr>
      <vt:lpstr>TRIX trail: the path we took</vt:lpstr>
      <vt:lpstr>The TRIX story</vt:lpstr>
      <vt:lpstr>The TRIX story</vt:lpstr>
      <vt:lpstr>The TRIX story</vt:lpstr>
      <vt:lpstr>The TRIX story</vt:lpstr>
      <vt:lpstr>The TRIX story</vt:lpstr>
      <vt:lpstr>5 simple ingredients</vt:lpstr>
      <vt:lpstr>Whole macadamia nuts are key</vt:lpstr>
      <vt:lpstr>37%</vt:lpstr>
      <vt:lpstr>PowerPoint Presentation</vt:lpstr>
      <vt:lpstr>We tested packaging</vt:lpstr>
      <vt:lpstr>Update package: window increases purchase intent</vt:lpstr>
      <vt:lpstr>Taste test: assessed three mixes</vt:lpstr>
      <vt:lpstr>8.1</vt:lpstr>
      <vt:lpstr>We started with a simple question</vt:lpstr>
      <vt:lpstr>Participants prefer the original mix</vt:lpstr>
      <vt:lpstr>Participants prefer the original mix</vt:lpstr>
      <vt:lpstr>Participants prefer the original mix</vt:lpstr>
      <vt:lpstr>We also assessed appearance, texture, &amp; taste</vt:lpstr>
      <vt:lpstr>People like each of these dimensions for original mix</vt:lpstr>
      <vt:lpstr>People like both alternative mixes less</vt:lpstr>
      <vt:lpstr>Focus on Alternative A</vt:lpstr>
      <vt:lpstr>Alternative A: low on appearance &amp; texture</vt:lpstr>
      <vt:lpstr>Participants also assessed relative amounts</vt:lpstr>
      <vt:lpstr>Alternative A:  let’s look at the detail</vt:lpstr>
      <vt:lpstr>Alternative A:  apricots throw mix out of balance</vt:lpstr>
      <vt:lpstr>Focus on Alternative B</vt:lpstr>
      <vt:lpstr>Alternative B: scores low on taste</vt:lpstr>
      <vt:lpstr>Alternative B:  let’s look at the detail</vt:lpstr>
      <vt:lpstr>Alternative B:  many aspects are in balance</vt:lpstr>
      <vt:lpstr>Alternative B:  too salty</vt:lpstr>
      <vt:lpstr>Participants assessed individual ingredients</vt:lpstr>
      <vt:lpstr>Liking varies markedly by ingredient</vt:lpstr>
      <vt:lpstr>People love macadamia nuts (we knew that!)</vt:lpstr>
      <vt:lpstr>Many people dislike hazelnuts</vt:lpstr>
      <vt:lpstr>Unexpected finding: people really like coconut</vt:lpstr>
      <vt:lpstr>PowerPoint Presentation</vt:lpstr>
      <vt:lpstr>Recommendation: a new alternative mix</vt:lpstr>
      <vt:lpstr>Three options to consider</vt:lpstr>
      <vt:lpstr>The magic is in the  macadamia nuts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visualization:  learning through critique</dc:title>
  <dc:creator>Cole Knaflic</dc:creator>
  <cp:lastModifiedBy>Nicole Knaflic</cp:lastModifiedBy>
  <cp:revision>628</cp:revision>
  <cp:lastPrinted>2022-06-08T01:02:22Z</cp:lastPrinted>
  <dcterms:created xsi:type="dcterms:W3CDTF">2018-10-09T20:39:48Z</dcterms:created>
  <dcterms:modified xsi:type="dcterms:W3CDTF">2022-09-20T20:29:34Z</dcterms:modified>
</cp:coreProperties>
</file>